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45" r:id="rId2"/>
  </p:sldMasterIdLst>
  <p:notesMasterIdLst>
    <p:notesMasterId r:id="rId59"/>
  </p:notesMasterIdLst>
  <p:handoutMasterIdLst>
    <p:handoutMasterId r:id="rId60"/>
  </p:handoutMasterIdLst>
  <p:sldIdLst>
    <p:sldId id="2372" r:id="rId3"/>
    <p:sldId id="2382" r:id="rId4"/>
    <p:sldId id="2460" r:id="rId5"/>
    <p:sldId id="2462" r:id="rId6"/>
    <p:sldId id="2241" r:id="rId7"/>
    <p:sldId id="2388" r:id="rId8"/>
    <p:sldId id="2248" r:id="rId9"/>
    <p:sldId id="2441" r:id="rId10"/>
    <p:sldId id="2461" r:id="rId11"/>
    <p:sldId id="2335" r:id="rId12"/>
    <p:sldId id="2451" r:id="rId13"/>
    <p:sldId id="2263" r:id="rId14"/>
    <p:sldId id="2386" r:id="rId15"/>
    <p:sldId id="2442" r:id="rId16"/>
    <p:sldId id="2385" r:id="rId17"/>
    <p:sldId id="2443" r:id="rId18"/>
    <p:sldId id="2476" r:id="rId19"/>
    <p:sldId id="2445" r:id="rId20"/>
    <p:sldId id="2444" r:id="rId21"/>
    <p:sldId id="2446" r:id="rId22"/>
    <p:sldId id="2447" r:id="rId23"/>
    <p:sldId id="2453" r:id="rId24"/>
    <p:sldId id="2454" r:id="rId25"/>
    <p:sldId id="2455" r:id="rId26"/>
    <p:sldId id="2456" r:id="rId27"/>
    <p:sldId id="2457" r:id="rId28"/>
    <p:sldId id="2380" r:id="rId29"/>
    <p:sldId id="2465" r:id="rId30"/>
    <p:sldId id="2464" r:id="rId31"/>
    <p:sldId id="2458" r:id="rId32"/>
    <p:sldId id="310" r:id="rId33"/>
    <p:sldId id="2459" r:id="rId34"/>
    <p:sldId id="384" r:id="rId35"/>
    <p:sldId id="2338" r:id="rId36"/>
    <p:sldId id="304" r:id="rId37"/>
    <p:sldId id="2392" r:id="rId38"/>
    <p:sldId id="2452" r:id="rId39"/>
    <p:sldId id="2468" r:id="rId40"/>
    <p:sldId id="2466" r:id="rId41"/>
    <p:sldId id="2467" r:id="rId42"/>
    <p:sldId id="2469" r:id="rId43"/>
    <p:sldId id="2370" r:id="rId44"/>
    <p:sldId id="393" r:id="rId45"/>
    <p:sldId id="341" r:id="rId46"/>
    <p:sldId id="2470" r:id="rId47"/>
    <p:sldId id="2375" r:id="rId48"/>
    <p:sldId id="2471" r:id="rId49"/>
    <p:sldId id="2472" r:id="rId50"/>
    <p:sldId id="2473" r:id="rId51"/>
    <p:sldId id="2377" r:id="rId52"/>
    <p:sldId id="2358" r:id="rId53"/>
    <p:sldId id="2449" r:id="rId54"/>
    <p:sldId id="2387" r:id="rId55"/>
    <p:sldId id="2399" r:id="rId56"/>
    <p:sldId id="2475" r:id="rId57"/>
    <p:sldId id="2344" r:id="rId58"/>
  </p:sldIdLst>
  <p:sldSz cx="9144000" cy="5143500" type="screen16x9"/>
  <p:notesSz cx="7026275" cy="93122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94117E-364B-F54D-86DA-15AF45548B78}">
          <p14:sldIdLst>
            <p14:sldId id="2372"/>
            <p14:sldId id="2382"/>
            <p14:sldId id="2460"/>
            <p14:sldId id="2462"/>
            <p14:sldId id="2241"/>
            <p14:sldId id="2388"/>
            <p14:sldId id="2248"/>
            <p14:sldId id="2441"/>
            <p14:sldId id="2461"/>
            <p14:sldId id="2335"/>
            <p14:sldId id="2451"/>
            <p14:sldId id="2263"/>
            <p14:sldId id="2386"/>
            <p14:sldId id="2442"/>
            <p14:sldId id="2385"/>
            <p14:sldId id="2443"/>
            <p14:sldId id="2476"/>
            <p14:sldId id="2445"/>
            <p14:sldId id="2444"/>
            <p14:sldId id="2446"/>
            <p14:sldId id="2447"/>
            <p14:sldId id="2453"/>
            <p14:sldId id="2454"/>
            <p14:sldId id="2455"/>
            <p14:sldId id="2456"/>
            <p14:sldId id="2457"/>
            <p14:sldId id="2380"/>
            <p14:sldId id="2465"/>
            <p14:sldId id="2464"/>
            <p14:sldId id="2458"/>
            <p14:sldId id="310"/>
            <p14:sldId id="2459"/>
            <p14:sldId id="384"/>
            <p14:sldId id="2338"/>
            <p14:sldId id="304"/>
            <p14:sldId id="2392"/>
            <p14:sldId id="2452"/>
            <p14:sldId id="2468"/>
            <p14:sldId id="2466"/>
            <p14:sldId id="2467"/>
            <p14:sldId id="2469"/>
            <p14:sldId id="2370"/>
            <p14:sldId id="393"/>
            <p14:sldId id="341"/>
            <p14:sldId id="2470"/>
            <p14:sldId id="2375"/>
            <p14:sldId id="2471"/>
            <p14:sldId id="2472"/>
            <p14:sldId id="2473"/>
            <p14:sldId id="2377"/>
            <p14:sldId id="2358"/>
            <p14:sldId id="2449"/>
            <p14:sldId id="2387"/>
            <p14:sldId id="2399"/>
            <p14:sldId id="2475"/>
            <p14:sldId id="2344"/>
          </p14:sldIdLst>
        </p14:section>
      </p14:sectionLst>
    </p:ext>
    <p:ext uri="{EFAFB233-063F-42B5-8137-9DF3F51BA10A}">
      <p15:sldGuideLst xmlns:p15="http://schemas.microsoft.com/office/powerpoint/2012/main">
        <p15:guide id="4" orient="horz" pos="420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pos="5496" userDrawn="1">
          <p15:clr>
            <a:srgbClr val="A4A3A4"/>
          </p15:clr>
        </p15:guide>
        <p15:guide id="7" orient="horz" pos="32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D1689A-4C89-2578-3B4B-E89A834151D6}" name="Nancy Raider" initials="NR" userId="S::nar4015@med.cornell.edu::d49d8a2c-e8e6-46d3-9c26-d4f35563bb5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F0F"/>
    <a:srgbClr val="4472C4"/>
    <a:srgbClr val="BFBFBF"/>
    <a:srgbClr val="5B9BD5"/>
    <a:srgbClr val="E87722"/>
    <a:srgbClr val="DCBFA6"/>
    <a:srgbClr val="843C0B"/>
    <a:srgbClr val="2C6F34"/>
    <a:srgbClr val="97D9A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7" autoAdjust="0"/>
    <p:restoredTop sz="62381" autoAdjust="0"/>
  </p:normalViewPr>
  <p:slideViewPr>
    <p:cSldViewPr snapToGrid="0" snapToObjects="1">
      <p:cViewPr varScale="1">
        <p:scale>
          <a:sx n="103" d="100"/>
          <a:sy n="103" d="100"/>
        </p:scale>
        <p:origin x="2632" y="168"/>
      </p:cViewPr>
      <p:guideLst>
        <p:guide orient="horz" pos="420"/>
        <p:guide/>
        <p:guide pos="5496"/>
        <p:guide orient="horz" pos="3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993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r">
              <a:defRPr sz="1200"/>
            </a:lvl1pPr>
          </a:lstStyle>
          <a:p>
            <a:fld id="{9D880E72-C0D1-7B4E-95F7-AA2918E085BC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993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r">
              <a:defRPr sz="1200"/>
            </a:lvl1pPr>
          </a:lstStyle>
          <a:p>
            <a:fld id="{25FBFBE2-5FC1-6D49-9CB1-BEBD9B36BD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7213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993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r">
              <a:defRPr sz="1200"/>
            </a:lvl1pPr>
          </a:lstStyle>
          <a:p>
            <a:fld id="{835B1ABD-57F1-1B46-A417-3C7D1F2A85D0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7125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60" tIns="46680" rIns="93360" bIns="4668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628" y="4423331"/>
            <a:ext cx="5621020" cy="4190524"/>
          </a:xfrm>
          <a:prstGeom prst="rect">
            <a:avLst/>
          </a:prstGeom>
        </p:spPr>
        <p:txBody>
          <a:bodyPr vert="horz" lIns="93360" tIns="46680" rIns="93360" bIns="4668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993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r">
              <a:defRPr sz="1200"/>
            </a:lvl1pPr>
          </a:lstStyle>
          <a:p>
            <a:fld id="{33FF746A-9A42-BC49-B5AB-F8339C12B1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097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78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523AE-BE71-86C9-353C-6925E7D73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85AD2-5262-6EB5-D98A-2C0F0CE25A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0C01BB-9909-C085-5217-6EC5C23C2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52594-27BB-75D4-0394-D8B65A3586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F5BD4-A5AC-0B40-98CA-30B79CEABB63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7336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63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F5BD4-A5AC-0B40-98CA-30B79CEABB63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0415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56CE2-8EE6-67B4-7E93-36DD5A3F3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0B5B08-BBA8-C060-A3EE-218F178E6C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529E55-9BB1-C49C-1C60-F9DA77E9C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76C1D-03C7-70CE-19E8-B1FE214B56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F5BD4-A5AC-0B40-98CA-30B79CEABB63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916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93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96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09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0A9A7-45FC-1271-B940-950548848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C5D87-7E29-1EF2-81A3-B715EC53A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AD1753-D2F3-7E84-D9DF-200BE0D57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BD69F-2573-BA00-6BAA-D59EA77AF7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F5BD4-A5AC-0B40-98CA-30B79CEABB63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0313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850BC-55BC-E187-F3A8-F76948B1E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A8B84A-4515-7A32-5CBA-C3C3E3FE49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CD1ABC-612D-2EEB-8BE2-95FEEF528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0BD1A-C75A-D736-EF58-9BAEB6CD4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F5BD4-A5AC-0B40-98CA-30B79CEABB63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5440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62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89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90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08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41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41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5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22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35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765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367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11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142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687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F5BD4-A5AC-0B40-98CA-30B79CEABB63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88889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616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F5BD4-A5AC-0B40-98CA-30B79CEABB63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90883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400"/>
              </a:spcBef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48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37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30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880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977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70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25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732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25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28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F5BD4-A5AC-0B40-98CA-30B79CEABB63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52577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F5BD4-A5AC-0B40-98CA-30B79CEABB63}" type="slidenum">
              <a:rPr lang="en-US" altLang="en-US" smtClean="0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64714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294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697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112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78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36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C357A-B20A-476C-8B13-53B67ED6CDD1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97486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865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971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9E02E-71E4-2881-3517-C341538B4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580F8-558D-56D9-7AD7-EEE316854C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47EA2B-4342-E3CD-2C46-F9FA5E7EF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41EFE-E022-EB8E-BE68-6E28B9063E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243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83E34-61FD-922C-CF5E-CF3FF4B50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411BFF-6D85-4705-C3DF-FB4D0B012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CE8347-28F5-5EC1-C4C5-79851A00C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3B0DF-9A49-A3AB-B17C-2F39280FEB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018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516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156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76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17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C357A-B20A-476C-8B13-53B67ED6CDD1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3394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C357A-B20A-476C-8B13-53B67ED6CDD1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0501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6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08F8DD-10C1-9CE3-7F45-489DFFAD302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92239-97C5-DC53-FCF8-631C38E32D24}"/>
              </a:ext>
            </a:extLst>
          </p:cNvPr>
          <p:cNvSpPr/>
          <p:nvPr userDrawn="1"/>
        </p:nvSpPr>
        <p:spPr>
          <a:xfrm>
            <a:off x="0" y="1320393"/>
            <a:ext cx="9144000" cy="3362743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6072" y="2268450"/>
            <a:ext cx="8351856" cy="664797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Cover Slide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6072" y="3020419"/>
            <a:ext cx="8351856" cy="29084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sp>
        <p:nvSpPr>
          <p:cNvPr id="14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396072" y="3816384"/>
            <a:ext cx="5853112" cy="52847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tabLst/>
              <a:defRPr sz="15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</a:p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5842000" y="3816383"/>
            <a:ext cx="2905928" cy="52847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01.07.23</a:t>
            </a:r>
            <a:br>
              <a:rPr lang="en-US" dirty="0"/>
            </a:br>
            <a:r>
              <a:rPr lang="en-US" dirty="0"/>
              <a:t>Web address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8684B0-CA31-A3A1-9A7B-E61331323C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187837"/>
            <a:ext cx="9144000" cy="4953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85B97A8-1698-9E94-2E32-037359C85B8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653" y="400173"/>
            <a:ext cx="4550912" cy="4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6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&amp;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6">
            <a:extLst>
              <a:ext uri="{FF2B5EF4-FFF2-40B4-BE49-F238E27FC236}">
                <a16:creationId xmlns:a16="http://schemas.microsoft.com/office/drawing/2014/main" id="{650864B3-209A-B242-3FFB-C185FEC2C1A1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457200" y="1265275"/>
            <a:ext cx="2007476" cy="11210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8A1ED2FA-6D1E-754F-E493-34E1F2C03FF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386366"/>
            <a:ext cx="2007477" cy="148040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5517A62-EFD4-1AFB-F625-E9176915F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8343"/>
            <a:ext cx="8229600" cy="415498"/>
          </a:xfrm>
        </p:spPr>
        <p:txBody>
          <a:bodyPr lIns="0" tIns="0" anchor="t">
            <a:spAutoFit/>
          </a:bodyPr>
          <a:lstStyle>
            <a:lvl1pPr algn="l">
              <a:defRPr sz="24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 Image &amp; Copy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3CB4D1D-206B-7694-ECE2-947041AB5AC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2531240" y="2386366"/>
            <a:ext cx="2007477" cy="148040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04E7939F-C653-E63F-E558-654D2487FD4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605281" y="2386366"/>
            <a:ext cx="2007477" cy="148040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hart Placeholder 6">
            <a:extLst>
              <a:ext uri="{FF2B5EF4-FFF2-40B4-BE49-F238E27FC236}">
                <a16:creationId xmlns:a16="http://schemas.microsoft.com/office/drawing/2014/main" id="{ECAB3431-941C-488A-27C8-2BAC9A1124AA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2531241" y="1265275"/>
            <a:ext cx="2007476" cy="11210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2" name="Chart Placeholder 6">
            <a:extLst>
              <a:ext uri="{FF2B5EF4-FFF2-40B4-BE49-F238E27FC236}">
                <a16:creationId xmlns:a16="http://schemas.microsoft.com/office/drawing/2014/main" id="{3AF1292A-14DF-49FA-C8F9-C2346FB0E1D7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4605282" y="1265275"/>
            <a:ext cx="2007476" cy="11210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6B2B1635-27A5-CCCC-C49D-5E87B1003335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679324" y="2386366"/>
            <a:ext cx="2007477" cy="148040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hart Placeholder 6">
            <a:extLst>
              <a:ext uri="{FF2B5EF4-FFF2-40B4-BE49-F238E27FC236}">
                <a16:creationId xmlns:a16="http://schemas.microsoft.com/office/drawing/2014/main" id="{D9712351-88ED-0AEF-EB29-EEBEDFF00B0B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6679324" y="1265275"/>
            <a:ext cx="2007476" cy="11210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s &amp;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6">
            <a:extLst>
              <a:ext uri="{FF2B5EF4-FFF2-40B4-BE49-F238E27FC236}">
                <a16:creationId xmlns:a16="http://schemas.microsoft.com/office/drawing/2014/main" id="{650864B3-209A-B242-3FFB-C185FEC2C1A1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457200" y="1265275"/>
            <a:ext cx="2007476" cy="11210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8A1ED2FA-6D1E-754F-E493-34E1F2C03FF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388682"/>
            <a:ext cx="8229600" cy="1300356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5517A62-EFD4-1AFB-F625-E9176915F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5866"/>
            <a:ext cx="8229600" cy="415498"/>
          </a:xfrm>
        </p:spPr>
        <p:txBody>
          <a:bodyPr lIns="0" tIns="0" anchor="t">
            <a:spAutoFit/>
          </a:bodyPr>
          <a:lstStyle>
            <a:lvl1pPr algn="l">
              <a:defRPr sz="24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 Image &amp; Copy</a:t>
            </a:r>
          </a:p>
        </p:txBody>
      </p:sp>
      <p:sp>
        <p:nvSpPr>
          <p:cNvPr id="19" name="Chart Placeholder 6">
            <a:extLst>
              <a:ext uri="{FF2B5EF4-FFF2-40B4-BE49-F238E27FC236}">
                <a16:creationId xmlns:a16="http://schemas.microsoft.com/office/drawing/2014/main" id="{ECAB3431-941C-488A-27C8-2BAC9A1124AA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2531241" y="1265275"/>
            <a:ext cx="2007476" cy="11210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2" name="Chart Placeholder 6">
            <a:extLst>
              <a:ext uri="{FF2B5EF4-FFF2-40B4-BE49-F238E27FC236}">
                <a16:creationId xmlns:a16="http://schemas.microsoft.com/office/drawing/2014/main" id="{3AF1292A-14DF-49FA-C8F9-C2346FB0E1D7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4605282" y="1265275"/>
            <a:ext cx="2007476" cy="11210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4" name="Chart Placeholder 6">
            <a:extLst>
              <a:ext uri="{FF2B5EF4-FFF2-40B4-BE49-F238E27FC236}">
                <a16:creationId xmlns:a16="http://schemas.microsoft.com/office/drawing/2014/main" id="{D9712351-88ED-0AEF-EB29-EEBEDFF00B0B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6679324" y="1265275"/>
            <a:ext cx="2007476" cy="11210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99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6">
            <a:extLst>
              <a:ext uri="{FF2B5EF4-FFF2-40B4-BE49-F238E27FC236}">
                <a16:creationId xmlns:a16="http://schemas.microsoft.com/office/drawing/2014/main" id="{1FAFAA0D-EE97-6522-EA29-F23147326AAF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457200" y="1265275"/>
            <a:ext cx="3891776" cy="25844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BC0941-DE41-D9C8-A5D5-C87F6DFE88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998" y="1265275"/>
            <a:ext cx="4114801" cy="1300356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0E832B-52AF-1733-A656-D1783DD916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5867"/>
            <a:ext cx="8229600" cy="415498"/>
          </a:xfrm>
        </p:spPr>
        <p:txBody>
          <a:bodyPr lIns="0" tIns="0" anchor="t">
            <a:spAutoFit/>
          </a:bodyPr>
          <a:lstStyle>
            <a:lvl1pPr algn="l">
              <a:defRPr sz="24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 Image &amp; Copy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6">
            <a:extLst>
              <a:ext uri="{FF2B5EF4-FFF2-40B4-BE49-F238E27FC236}">
                <a16:creationId xmlns:a16="http://schemas.microsoft.com/office/drawing/2014/main" id="{824676FA-0309-7D0D-5176-B13CCA6B0E5A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4795024" y="1265275"/>
            <a:ext cx="3891776" cy="25844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16C8EE3-4937-0502-36CA-E2E2E746A4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5275"/>
            <a:ext cx="4114801" cy="1300356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2960AF-FF73-89C3-34BC-93226C06F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9121"/>
            <a:ext cx="8229600" cy="415498"/>
          </a:xfrm>
        </p:spPr>
        <p:txBody>
          <a:bodyPr lIns="0" tIns="0" anchor="t">
            <a:spAutoFit/>
          </a:bodyPr>
          <a:lstStyle>
            <a:lvl1pPr algn="l">
              <a:defRPr sz="24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 Image &amp; Copy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1DB78F4-9839-506D-85A5-E46EC9A346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92B77B2-926B-02B7-9347-63FD497CD3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3789" y="2265730"/>
            <a:ext cx="6256422" cy="61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1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678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799" y="1105434"/>
            <a:ext cx="8537879" cy="3386859"/>
          </a:xfr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  <a:lvl2pPr>
              <a:lnSpc>
                <a:spcPct val="100000"/>
              </a:lnSpc>
              <a:defRPr b="0" i="0">
                <a:latin typeface="Helvetica Light"/>
                <a:cs typeface="Helvetica Light"/>
              </a:defRPr>
            </a:lvl2pPr>
            <a:lvl3pPr>
              <a:lnSpc>
                <a:spcPct val="100000"/>
              </a:lnSpc>
              <a:defRPr sz="1800" b="0" i="0">
                <a:latin typeface="Helvetica Light"/>
                <a:cs typeface="Helvetica Light"/>
              </a:defRPr>
            </a:lvl3pPr>
            <a:lvl4pPr marL="1082675" indent="-223838">
              <a:lnSpc>
                <a:spcPct val="100000"/>
              </a:lnSpc>
              <a:buFont typeface="Wingdings" charset="2"/>
              <a:buChar char="§"/>
              <a:defRPr sz="1600" b="0" i="0">
                <a:latin typeface="Helvetica Light"/>
                <a:cs typeface="Helvetica Light"/>
              </a:defRPr>
            </a:lvl4pPr>
            <a:lvl5pPr marL="1370013" indent="-223838">
              <a:lnSpc>
                <a:spcPct val="100000"/>
              </a:lnSpc>
              <a:buFont typeface="Arial"/>
              <a:buChar char="•"/>
              <a:defRPr sz="1600" b="0" i="0"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923A9AF8-A03C-3647-8D37-BBFB71138A5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16">
            <a:extLst>
              <a:ext uri="{FF2B5EF4-FFF2-40B4-BE49-F238E27FC236}">
                <a16:creationId xmlns:a16="http://schemas.microsoft.com/office/drawing/2014/main" id="{4936A180-729D-5E4F-BF31-1FED8871A0B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3A36C8EF-948B-684B-A329-2D9439AC42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0308733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Q. Zhao, qiz4006@med.cornell.edu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C2F01-C748-4EB1-A1FE-39AFCEC58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301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D124C-27A1-1C21-22F4-E7CBFAB65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1D47C-E5BB-915A-456C-50CDC1DA7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06B07-483E-4348-8E39-05A66F6F8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14CFE-B1F0-865B-29A2-1534DA550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Q. Zhao, qiz4006@med.cornell.edu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7CCBE-4D0A-31C7-1C61-36F7318C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603F6-F05F-EC40-9E64-EB1BE05A2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158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248E5-B60E-CD7B-93C4-9739474C6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DAA76-5EE7-A59C-0184-14F3A4AA0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030C4-0198-1BB7-020E-7AD47A26D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DA617-8544-078A-59A8-D205DFA21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Q. Zhao, qiz4006@med.cornell.edu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20B2D-9B84-8071-F4CF-4181D2252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C2F01-C748-4EB1-A1FE-39AFCEC58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88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70499" y="2325252"/>
            <a:ext cx="8351856" cy="664797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0499" y="3095322"/>
            <a:ext cx="8351856" cy="29084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EC11A48-AF0B-1A3D-A25B-364E9710BF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FDCE6EE-1650-2670-1509-8D0A436655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653" y="400173"/>
            <a:ext cx="4550912" cy="4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50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0056-BEC5-4936-9367-9A7908719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9BC65-F1FA-8A25-AF50-45238C17B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C3506-7969-D387-A910-B1161D352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6AC53-16C6-3F55-CF9E-620A20C93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Q. Zhao, qiz4006@med.cornell.edu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EC452-1EAA-C552-014E-EE0470665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603F6-F05F-EC40-9E64-EB1BE05A2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43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DE8D-5D5C-3086-D0AD-0F50A8E24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B8915-ADB4-45EF-B4D4-68B0098D49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A473D-DD6B-C88E-5FA2-9CAF14C29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D5BB8-DDFA-50DD-083D-51707F316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FEACA-D5CD-C660-6546-534D54737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Q. Zhao, qiz4006@med.cornell.edu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08C68-49DB-3729-7E84-717DF3C19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603F6-F05F-EC40-9E64-EB1BE05A2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8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48AB-FA89-5458-2753-7A846232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57C0C-0717-89AB-5CEE-D823071A5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A70A4-A7C5-85E3-26D6-CC15A4647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85FAE6-83F6-9ABE-51B3-FD1A2C1688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6EB51-0C5C-C4CF-DFC8-70F9C3BD29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76896F-2BE4-4E6A-CF31-3584859F3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1E8F65-7C79-D6E6-840B-074E758F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Q. Zhao, qiz4006@med.cornell.edu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D1D90B-C102-502F-BBD3-0CD8683E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603F6-F05F-EC40-9E64-EB1BE05A2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801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DF3B-3A1D-22D1-FBFC-01667C4F8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AC4697-4378-0AF0-1D72-3F66D1A54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69B16-271E-23F9-F83B-8A066C6ED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4C8A4-B60B-095D-F50C-DE262C070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603F6-F05F-EC40-9E64-EB1BE05A2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492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A2A7CC-3B33-4D3D-C505-543AA14C3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B73BAF-9565-5641-8885-EBE3CCC2B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Q. Zhao, qiz4006@med.cornell.edu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A0AAC-3F2A-2288-8409-F4FBD5EBE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603F6-F05F-EC40-9E64-EB1BE05A2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68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51C29-A7B7-4F08-834A-A801180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333C4-969E-6578-66C2-58C9FCB67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95F4B-DC66-B81D-9425-B5EAA09274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CB3E5-5FD0-4410-5D9F-15265B72F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329A9-AF1D-838E-CD9E-07B15921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Q. Zhao, qiz4006@med.cornell.edu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B4B02-3F1C-4AC2-16F5-039293A6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603F6-F05F-EC40-9E64-EB1BE05A2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595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357E4-ECFF-64D7-731B-39523E029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E676AB-2C84-F64D-82AB-0A8F09D554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1DA7D-3FCA-5BA0-B93F-941E53CDD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0CAF9-E6C4-48CF-21BD-0BE4C54DC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1E353-48CF-AC37-A3D9-0A5C54964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Q. Zhao, qiz4006@med.cornell.edu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90BC5-B0FB-2B8C-5AEE-CD1496AD6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603F6-F05F-EC40-9E64-EB1BE05A2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628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B378-BF04-7C4C-674E-91E9051DB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A910FA-9B20-413C-5C7C-322DAFE9A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AF4AC-7037-9FF9-0FBC-6D016BC3F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22F6E-2FB9-76C5-CD74-F63913107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Q. Zhao, qiz4006@med.cornell.edu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74CBE-2DB5-BD24-F4BA-425784050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603F6-F05F-EC40-9E64-EB1BE05A2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467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038DFF-CFA0-A64F-690B-AB7F605DAB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03B3E1-7921-DA98-8ECA-C13255587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E7A1C-6032-7798-A46A-E0D4D212C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5359E-B1A9-D35D-8F96-0C04C6CF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Q. Zhao, qiz4006@med.cornell.edu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F5338-F21F-C6C5-C02C-C3382A672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603F6-F05F-EC40-9E64-EB1BE05A2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119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08F8DD-10C1-9CE3-7F45-489DFFAD302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92239-97C5-DC53-FCF8-631C38E32D24}"/>
              </a:ext>
            </a:extLst>
          </p:cNvPr>
          <p:cNvSpPr/>
          <p:nvPr userDrawn="1"/>
        </p:nvSpPr>
        <p:spPr>
          <a:xfrm>
            <a:off x="0" y="1320393"/>
            <a:ext cx="9144000" cy="3362743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6072" y="2268450"/>
            <a:ext cx="8351856" cy="664797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Cover Slide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6072" y="3020419"/>
            <a:ext cx="8351856" cy="29084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sp>
        <p:nvSpPr>
          <p:cNvPr id="14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396072" y="3816384"/>
            <a:ext cx="5853112" cy="52847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tabLst/>
              <a:defRPr sz="15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</a:p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5842000" y="3816383"/>
            <a:ext cx="2905928" cy="52847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01.07.23</a:t>
            </a:r>
            <a:br>
              <a:rPr lang="en-US" dirty="0"/>
            </a:br>
            <a:r>
              <a:rPr lang="en-US" dirty="0"/>
              <a:t>Web address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8684B0-CA31-A3A1-9A7B-E61331323C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187837"/>
            <a:ext cx="9144000" cy="4953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85B97A8-1698-9E94-2E32-037359C85B8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653" y="400173"/>
            <a:ext cx="4550912" cy="4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78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1F3AB4D-D757-3E9E-04B5-A15856A9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13064"/>
            <a:ext cx="8229600" cy="415498"/>
          </a:xfrm>
        </p:spPr>
        <p:txBody>
          <a:bodyPr lIns="0" tIns="0" anchor="t">
            <a:spAutoFit/>
          </a:bodyPr>
          <a:lstStyle>
            <a:lvl1pPr algn="l">
              <a:defRPr sz="24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 Image &amp; Copy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767576E9-12E1-6E5C-3ACA-12A5BF70D1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99" y="1207596"/>
            <a:ext cx="8229599" cy="1300356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8415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799" y="1105434"/>
            <a:ext cx="8537879" cy="3386859"/>
          </a:xfr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  <a:lvl2pPr>
              <a:lnSpc>
                <a:spcPct val="100000"/>
              </a:lnSpc>
              <a:defRPr b="0" i="0">
                <a:latin typeface="Helvetica Light"/>
                <a:cs typeface="Helvetica Light"/>
              </a:defRPr>
            </a:lvl2pPr>
            <a:lvl3pPr>
              <a:lnSpc>
                <a:spcPct val="100000"/>
              </a:lnSpc>
              <a:defRPr sz="1800" b="0" i="0">
                <a:latin typeface="Helvetica Light"/>
                <a:cs typeface="Helvetica Light"/>
              </a:defRPr>
            </a:lvl3pPr>
            <a:lvl4pPr marL="1082675" indent="-223838">
              <a:lnSpc>
                <a:spcPct val="100000"/>
              </a:lnSpc>
              <a:buFont typeface="Wingdings" charset="2"/>
              <a:buChar char="§"/>
              <a:defRPr sz="1600" b="0" i="0">
                <a:latin typeface="Helvetica Light"/>
                <a:cs typeface="Helvetica Light"/>
              </a:defRPr>
            </a:lvl4pPr>
            <a:lvl5pPr marL="1370013" indent="-223838">
              <a:lnSpc>
                <a:spcPct val="100000"/>
              </a:lnSpc>
              <a:buFont typeface="Arial"/>
              <a:buChar char="•"/>
              <a:defRPr sz="1600" b="0" i="0"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923A9AF8-A03C-3647-8D37-BBFB71138A5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16">
            <a:extLst>
              <a:ext uri="{FF2B5EF4-FFF2-40B4-BE49-F238E27FC236}">
                <a16:creationId xmlns:a16="http://schemas.microsoft.com/office/drawing/2014/main" id="{4936A180-729D-5E4F-BF31-1FED8871A0B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3A36C8EF-948B-684B-A329-2D9439AC42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9062516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589662" y="0"/>
            <a:ext cx="3554338" cy="51435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8FC1E26-3DFA-4729-D4CE-1DEFDCDE95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B22D632-B28F-9425-1FE8-368CE09839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07596"/>
            <a:ext cx="4962698" cy="1300356"/>
          </a:xfrm>
          <a:prstGeom prst="rect">
            <a:avLst/>
          </a:prstGeom>
        </p:spPr>
        <p:txBody>
          <a:bodyPr lIns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860307-0093-224F-5839-814FA83A94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13064"/>
            <a:ext cx="4962698" cy="415498"/>
          </a:xfrm>
        </p:spPr>
        <p:txBody>
          <a:bodyPr lIns="0" tIns="0" anchor="t">
            <a:spAutoFit/>
          </a:bodyPr>
          <a:lstStyle>
            <a:lvl1pPr algn="l">
              <a:defRPr sz="24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 Image &amp; Copy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F5E4112-A358-0DBF-D6EB-40B8DD9861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07596"/>
            <a:ext cx="4114800" cy="1300356"/>
          </a:xfrm>
          <a:prstGeom prst="rect">
            <a:avLst/>
          </a:prstGeom>
        </p:spPr>
        <p:txBody>
          <a:bodyPr lIns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05F15A4-D47E-BE94-AA92-0402469A10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13064"/>
            <a:ext cx="8229600" cy="415498"/>
          </a:xfrm>
        </p:spPr>
        <p:txBody>
          <a:bodyPr lIns="0" tIns="0" anchor="t">
            <a:spAutoFit/>
          </a:bodyPr>
          <a:lstStyle>
            <a:lvl1pPr algn="l">
              <a:defRPr sz="24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 Image &amp; Copy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BFCD5B2C-26E2-24F0-6116-B08574F16DA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0" y="1207596"/>
            <a:ext cx="4114800" cy="1300356"/>
          </a:xfrm>
          <a:prstGeom prst="rect">
            <a:avLst/>
          </a:prstGeom>
        </p:spPr>
        <p:txBody>
          <a:bodyPr lIns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4871BFAE-FE4F-F5FD-6080-11E1045FEA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43870" y="0"/>
            <a:ext cx="3700130" cy="51435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ECA88D0B-0C3A-7BEA-34AC-F3ECB5D4661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99" y="1205120"/>
            <a:ext cx="4699591" cy="1300356"/>
          </a:xfrm>
          <a:prstGeom prst="rect">
            <a:avLst/>
          </a:prstGeom>
        </p:spPr>
        <p:txBody>
          <a:bodyPr wrap="square" lIns="0" rIns="27432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2347170-EA7F-8370-D882-D67943E53D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310588"/>
            <a:ext cx="4699591" cy="784830"/>
          </a:xfrm>
        </p:spPr>
        <p:txBody>
          <a:bodyPr wrap="square" lIns="0" tIns="0" rIns="274320" anchor="t">
            <a:spAutoFit/>
          </a:bodyPr>
          <a:lstStyle>
            <a:lvl1pPr algn="l">
              <a:defRPr sz="24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 </a:t>
            </a:r>
            <a:br>
              <a:rPr lang="en-US" dirty="0"/>
            </a:br>
            <a:r>
              <a:rPr lang="en-US" dirty="0"/>
              <a:t>Image &amp; Copy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Cop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457200" y="1274251"/>
            <a:ext cx="2569035" cy="17075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287483" y="1274251"/>
            <a:ext cx="2569035" cy="17075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6117765" y="1274251"/>
            <a:ext cx="2569035" cy="17075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63919F8-E47B-745C-51EF-16F629D6AB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981794"/>
            <a:ext cx="2569035" cy="1300356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84D5F05-2DB5-1971-6555-96B372486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5867"/>
            <a:ext cx="8229600" cy="415498"/>
          </a:xfrm>
        </p:spPr>
        <p:txBody>
          <a:bodyPr lIns="0" tIns="0" anchor="t">
            <a:spAutoFit/>
          </a:bodyPr>
          <a:lstStyle>
            <a:lvl1pPr algn="l">
              <a:defRPr sz="24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 Image &amp; Copy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002CAC82-C16A-DA0B-608D-344EA04F5E7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287483" y="2981794"/>
            <a:ext cx="2569035" cy="1300356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6DD08FA7-A86F-F13D-F4E5-835D7B1840C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114686" y="2981794"/>
            <a:ext cx="2569035" cy="1300356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&amp; Copy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181BD41F-50A6-666E-4D92-7958981C2B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99" y="2989897"/>
            <a:ext cx="8229599" cy="1300356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B6544D-48F2-6D96-E1D5-3627B5C543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5867"/>
            <a:ext cx="8229600" cy="415498"/>
          </a:xfrm>
        </p:spPr>
        <p:txBody>
          <a:bodyPr lIns="0" tIns="0" anchor="t">
            <a:spAutoFit/>
          </a:bodyPr>
          <a:lstStyle>
            <a:lvl1pPr algn="l">
              <a:defRPr sz="24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 Image &amp; Copy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6AEAB4E0-EC82-DB10-0691-C7D57C1163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" y="1274247"/>
            <a:ext cx="8229598" cy="17075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&amp;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457200" y="1271394"/>
            <a:ext cx="2569034" cy="1114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3D6CE654-0D55-E717-421A-8ED8B64563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386365"/>
            <a:ext cx="2569035" cy="1300356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504AF3F-27A3-659E-352C-02F950ED1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10503"/>
            <a:ext cx="8229600" cy="415498"/>
          </a:xfrm>
        </p:spPr>
        <p:txBody>
          <a:bodyPr lIns="0" tIns="0" anchor="t">
            <a:spAutoFit/>
          </a:bodyPr>
          <a:lstStyle>
            <a:lvl1pPr algn="l">
              <a:defRPr sz="24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 Image &amp; Copy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AA770D7D-EE37-51A2-34C7-BA6D36637C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265181" y="2386365"/>
            <a:ext cx="2569035" cy="1300356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F0271470-3692-B46B-3FF7-70007E668C6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114686" y="2386365"/>
            <a:ext cx="2569035" cy="1300356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hart Placeholder 6">
            <a:extLst>
              <a:ext uri="{FF2B5EF4-FFF2-40B4-BE49-F238E27FC236}">
                <a16:creationId xmlns:a16="http://schemas.microsoft.com/office/drawing/2014/main" id="{05CE34A9-2767-EE52-2288-0282EAB77DA4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267307" y="1271394"/>
            <a:ext cx="2569034" cy="1114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6" name="Chart Placeholder 6">
            <a:extLst>
              <a:ext uri="{FF2B5EF4-FFF2-40B4-BE49-F238E27FC236}">
                <a16:creationId xmlns:a16="http://schemas.microsoft.com/office/drawing/2014/main" id="{38D520DC-ADC2-F226-F41C-DDB4ADE9DE0C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110868" y="1271394"/>
            <a:ext cx="2569034" cy="1114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4.sv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ED615F03-C367-24C6-9AAC-7A87FF5B668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12149"/>
            <a:ext cx="7747000" cy="415498"/>
          </a:xfrm>
          <a:prstGeom prst="rect">
            <a:avLst/>
          </a:prstGeom>
        </p:spPr>
        <p:txBody>
          <a:bodyPr vert="horz" lIns="0" tIns="0" rIns="91440" bIns="45720" rtlCol="0" anchor="t">
            <a:spAutoFit/>
          </a:bodyPr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4311873" y="4988311"/>
            <a:ext cx="520255" cy="155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rgbClr val="8D8E8D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3BF4A0-F7E7-4F05-98F8-4325DF1FDB43}" type="slidenum">
              <a:rPr lang="en-US" sz="800" b="0" smtClean="0">
                <a:solidFill>
                  <a:schemeClr val="bg1"/>
                </a:solidFill>
              </a:rPr>
              <a:pPr/>
              <a:t>‹#›</a:t>
            </a:fld>
            <a:endParaRPr lang="en-US" sz="800" b="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665962-D527-D9A7-7D51-9A728E2C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69399"/>
            <a:ext cx="7759700" cy="2029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FBB59F5-97B0-02CE-EDB8-1B7EF09C52DA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9652" y="4542181"/>
            <a:ext cx="2616583" cy="2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39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66" r:id="rId2"/>
    <p:sldLayoutId id="2147483651" r:id="rId3"/>
    <p:sldLayoutId id="2147483668" r:id="rId4"/>
    <p:sldLayoutId id="2147483671" r:id="rId5"/>
    <p:sldLayoutId id="2147483675" r:id="rId6"/>
    <p:sldLayoutId id="2147483670" r:id="rId7"/>
    <p:sldLayoutId id="2147483672" r:id="rId8"/>
    <p:sldLayoutId id="2147483673" r:id="rId9"/>
    <p:sldLayoutId id="2147483674" r:id="rId10"/>
    <p:sldLayoutId id="2147483679" r:id="rId11"/>
    <p:sldLayoutId id="2147483676" r:id="rId12"/>
    <p:sldLayoutId id="2147483677" r:id="rId13"/>
    <p:sldLayoutId id="2147483667" r:id="rId14"/>
    <p:sldLayoutId id="2147483718" r:id="rId15"/>
    <p:sldLayoutId id="2147483719" r:id="rId16"/>
    <p:sldLayoutId id="2147483720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0" marR="0" indent="0" algn="l" defTabSz="9144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Tx/>
        <a:buSzTx/>
        <a:buFontTx/>
        <a:buNone/>
        <a:tabLst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marR="0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3200" b="1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tabLst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0" indent="-228600" algn="l" defTabSz="4572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Arial"/>
        </a:defRPr>
      </a:lvl4pPr>
      <a:lvl5pPr marL="457200" indent="-228600" algn="l" defTabSz="4572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274B9F-5527-93F2-51BA-37E756249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71C4F-CF24-B01B-9391-E1E6EC970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72DB4-7EE6-1C18-B73E-CBDF36BED8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831EA-3F16-C9E3-9161-DA6BE9A4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Q. Zhao, qiz4006@med.cornell.edu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9BB7F-5B39-4B73-DDF0-0F772D4F1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603F6-F05F-EC40-9E64-EB1BE05A25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F52A922-A790-DE35-D396-59FE2150C5A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FE191D6-A516-CF1D-7A50-0F86B06B205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9652" y="4542181"/>
            <a:ext cx="2616583" cy="2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7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qiz4006@med.cornell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mini-cornell.github.io/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0" Type="http://schemas.openxmlformats.org/officeDocument/2006/relationships/image" Target="../media/image47.png"/><Relationship Id="rId4" Type="http://schemas.openxmlformats.org/officeDocument/2006/relationships/hyperlink" Target="https://www.google.com/url?sa=i&amp;url=https%3A%2F%2Fwww.madisonavetms.com%2Fblog%2Ftms-therapy-vs-ect-whats-the-difference-and-when-should-ect-not-be-used%2F&amp;psig=AOvVaw0N-o78J5exqwBhPoEXYjIc&amp;ust=1723826115258000&amp;source=images&amp;cd=vfe&amp;opi=89978449&amp;ved=0CBQQjRxqFwoTCJi_mvy294cDFQAAAAAdAAAAABAE" TargetMode="External"/><Relationship Id="rId9" Type="http://schemas.openxmlformats.org/officeDocument/2006/relationships/image" Target="../media/image4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tiff"/><Relationship Id="rId7" Type="http://schemas.openxmlformats.org/officeDocument/2006/relationships/image" Target="../media/image59.jpeg"/><Relationship Id="rId12" Type="http://schemas.openxmlformats.org/officeDocument/2006/relationships/image" Target="../media/image64.jpe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8.sv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8.jpeg"/><Relationship Id="rId11" Type="http://schemas.openxmlformats.org/officeDocument/2006/relationships/image" Target="../media/image63.sv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Relationship Id="rId14" Type="http://schemas.openxmlformats.org/officeDocument/2006/relationships/image" Target="../media/image6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69.jpeg"/><Relationship Id="rId7" Type="http://schemas.openxmlformats.org/officeDocument/2006/relationships/image" Target="../media/image59.jpeg"/><Relationship Id="rId12" Type="http://schemas.openxmlformats.org/officeDocument/2006/relationships/image" Target="../media/image6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8.jpe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0" Type="http://schemas.openxmlformats.org/officeDocument/2006/relationships/image" Target="../media/image61.sv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0.png"/><Relationship Id="rId5" Type="http://schemas.openxmlformats.org/officeDocument/2006/relationships/image" Target="../media/image82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9.jpe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10" Type="http://schemas.openxmlformats.org/officeDocument/2006/relationships/image" Target="../media/image64.jpe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9.jpe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10" Type="http://schemas.openxmlformats.org/officeDocument/2006/relationships/image" Target="../media/image64.jpe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Relationship Id="rId5" Type="http://schemas.microsoft.com/office/2007/relationships/hdphoto" Target="../media/hdphoto1.wdp"/><Relationship Id="rId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1.png"/><Relationship Id="rId5" Type="http://schemas.openxmlformats.org/officeDocument/2006/relationships/image" Target="../media/image82.png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3" Type="http://schemas.openxmlformats.org/officeDocument/2006/relationships/image" Target="../media/image94.tif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3" Type="http://schemas.openxmlformats.org/officeDocument/2006/relationships/image" Target="../media/image101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Relationship Id="rId9" Type="http://schemas.openxmlformats.org/officeDocument/2006/relationships/image" Target="../media/image48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07.jpe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10.png"/><Relationship Id="rId5" Type="http://schemas.openxmlformats.org/officeDocument/2006/relationships/image" Target="../media/image109.jpeg"/><Relationship Id="rId10" Type="http://schemas.openxmlformats.org/officeDocument/2006/relationships/image" Target="../media/image113.jpeg"/><Relationship Id="rId4" Type="http://schemas.openxmlformats.org/officeDocument/2006/relationships/image" Target="../media/image108.png"/><Relationship Id="rId9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3" Type="http://schemas.openxmlformats.org/officeDocument/2006/relationships/image" Target="../media/image116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Relationship Id="rId6" Type="http://schemas.microsoft.com/office/2007/relationships/hdphoto" Target="../media/hdphoto1.wdp"/><Relationship Id="rId5" Type="http://schemas.openxmlformats.org/officeDocument/2006/relationships/image" Target="../media/image89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04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0.png"/><Relationship Id="rId11" Type="http://schemas.openxmlformats.org/officeDocument/2006/relationships/image" Target="../media/image124.png"/><Relationship Id="rId5" Type="http://schemas.openxmlformats.org/officeDocument/2006/relationships/image" Target="../media/image119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microsoft.com/office/2007/relationships/hdphoto" Target="../media/hdphoto2.wdp"/><Relationship Id="rId9" Type="http://schemas.openxmlformats.org/officeDocument/2006/relationships/image" Target="../media/image119.svg"/><Relationship Id="rId14" Type="http://schemas.openxmlformats.org/officeDocument/2006/relationships/image" Target="../media/image122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26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8.svg"/><Relationship Id="rId5" Type="http://schemas.openxmlformats.org/officeDocument/2006/relationships/image" Target="../media/image127.png"/><Relationship Id="rId4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39.png"/><Relationship Id="rId4" Type="http://schemas.openxmlformats.org/officeDocument/2006/relationships/image" Target="../media/image1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44.svg"/><Relationship Id="rId5" Type="http://schemas.openxmlformats.org/officeDocument/2006/relationships/image" Target="../media/image143.png"/><Relationship Id="rId10" Type="http://schemas.openxmlformats.org/officeDocument/2006/relationships/image" Target="../media/image97.svg"/><Relationship Id="rId4" Type="http://schemas.microsoft.com/office/2007/relationships/hdphoto" Target="../media/hdphoto3.wdp"/><Relationship Id="rId9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4.svg"/><Relationship Id="rId3" Type="http://schemas.openxmlformats.org/officeDocument/2006/relationships/image" Target="../media/image142.png"/><Relationship Id="rId7" Type="http://schemas.openxmlformats.org/officeDocument/2006/relationships/image" Target="../media/image148.svg"/><Relationship Id="rId12" Type="http://schemas.openxmlformats.org/officeDocument/2006/relationships/image" Target="../media/image151.png"/><Relationship Id="rId17" Type="http://schemas.openxmlformats.org/officeDocument/2006/relationships/image" Target="../media/image155.sv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43.png"/><Relationship Id="rId11" Type="http://schemas.openxmlformats.org/officeDocument/2006/relationships/image" Target="../media/image111.png"/><Relationship Id="rId5" Type="http://schemas.openxmlformats.org/officeDocument/2006/relationships/image" Target="../media/image147.png"/><Relationship Id="rId15" Type="http://schemas.openxmlformats.org/officeDocument/2006/relationships/image" Target="../media/image153.svg"/><Relationship Id="rId10" Type="http://schemas.openxmlformats.org/officeDocument/2006/relationships/image" Target="../media/image150.png"/><Relationship Id="rId4" Type="http://schemas.microsoft.com/office/2007/relationships/hdphoto" Target="../media/hdphoto3.wdp"/><Relationship Id="rId9" Type="http://schemas.openxmlformats.org/officeDocument/2006/relationships/image" Target="../media/image149.png"/><Relationship Id="rId14" Type="http://schemas.openxmlformats.org/officeDocument/2006/relationships/image" Target="../media/image1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59.png"/><Relationship Id="rId5" Type="http://schemas.openxmlformats.org/officeDocument/2006/relationships/image" Target="../media/image158.jpg"/><Relationship Id="rId4" Type="http://schemas.openxmlformats.org/officeDocument/2006/relationships/image" Target="../media/image1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6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7.png"/><Relationship Id="rId7" Type="http://schemas.microsoft.com/office/2007/relationships/hdphoto" Target="../media/hdphoto4.wdp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70.png"/><Relationship Id="rId11" Type="http://schemas.openxmlformats.org/officeDocument/2006/relationships/image" Target="../media/image174.png"/><Relationship Id="rId5" Type="http://schemas.openxmlformats.org/officeDocument/2006/relationships/image" Target="../media/image169.svg"/><Relationship Id="rId10" Type="http://schemas.openxmlformats.org/officeDocument/2006/relationships/image" Target="../media/image173.png"/><Relationship Id="rId4" Type="http://schemas.openxmlformats.org/officeDocument/2006/relationships/image" Target="../media/image168.png"/><Relationship Id="rId9" Type="http://schemas.openxmlformats.org/officeDocument/2006/relationships/image" Target="../media/image17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07.jpe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10.png"/><Relationship Id="rId5" Type="http://schemas.openxmlformats.org/officeDocument/2006/relationships/image" Target="../media/image109.jpeg"/><Relationship Id="rId10" Type="http://schemas.openxmlformats.org/officeDocument/2006/relationships/image" Target="../media/image113.jpeg"/><Relationship Id="rId4" Type="http://schemas.openxmlformats.org/officeDocument/2006/relationships/image" Target="../media/image108.png"/><Relationship Id="rId9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jpeg"/><Relationship Id="rId3" Type="http://schemas.openxmlformats.org/officeDocument/2006/relationships/hyperlink" Target="https://mini-cornell.github.io/" TargetMode="External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86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76.png"/><Relationship Id="rId11" Type="http://schemas.openxmlformats.org/officeDocument/2006/relationships/image" Target="../media/image181.jpeg"/><Relationship Id="rId5" Type="http://schemas.openxmlformats.org/officeDocument/2006/relationships/image" Target="../media/image175.png"/><Relationship Id="rId15" Type="http://schemas.openxmlformats.org/officeDocument/2006/relationships/image" Target="../media/image185.jpeg"/><Relationship Id="rId10" Type="http://schemas.openxmlformats.org/officeDocument/2006/relationships/image" Target="../media/image180.jpeg"/><Relationship Id="rId4" Type="http://schemas.openxmlformats.org/officeDocument/2006/relationships/image" Target="../media/image5.png"/><Relationship Id="rId9" Type="http://schemas.openxmlformats.org/officeDocument/2006/relationships/image" Target="../media/image179.jpeg"/><Relationship Id="rId14" Type="http://schemas.openxmlformats.org/officeDocument/2006/relationships/image" Target="../media/image18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.png"/><Relationship Id="rId5" Type="http://schemas.openxmlformats.org/officeDocument/2006/relationships/image" Target="../media/image26.tiff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sv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jpeg"/><Relationship Id="rId15" Type="http://schemas.openxmlformats.org/officeDocument/2006/relationships/image" Target="../media/image40.sv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ADA464-B822-627A-7DAE-D4D9F4EA7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11" y="1326613"/>
            <a:ext cx="9139609" cy="1486561"/>
          </a:xfrm>
        </p:spPr>
        <p:txBody>
          <a:bodyPr/>
          <a:lstStyle/>
          <a:p>
            <a:r>
              <a:rPr lang="en-US" altLang="zh-CN" sz="4000" dirty="0"/>
              <a:t>BEYOND</a:t>
            </a:r>
            <a:r>
              <a:rPr lang="zh-CN" altLang="en-US" sz="4000" dirty="0"/>
              <a:t> </a:t>
            </a:r>
            <a:r>
              <a:rPr lang="en-US" altLang="zh-CN" sz="4000" dirty="0"/>
              <a:t>ACCURACY,</a:t>
            </a:r>
            <a:r>
              <a:rPr lang="zh-CN" altLang="en-US" sz="4000" dirty="0"/>
              <a:t> </a:t>
            </a:r>
            <a:br>
              <a:rPr lang="en-US" altLang="zh-CN" sz="4000" dirty="0"/>
            </a:br>
            <a:r>
              <a:rPr lang="en-US" altLang="zh-CN" sz="4000" dirty="0"/>
              <a:t>MORE</a:t>
            </a:r>
            <a:r>
              <a:rPr lang="zh-CN" altLang="en-US" sz="4000" dirty="0"/>
              <a:t> </a:t>
            </a:r>
            <a:r>
              <a:rPr lang="en-US" altLang="zh-CN" sz="4000" dirty="0"/>
              <a:t>THAN</a:t>
            </a:r>
            <a:r>
              <a:rPr lang="zh-CN" altLang="en-US" sz="4000" dirty="0"/>
              <a:t> </a:t>
            </a:r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MODEL:</a:t>
            </a:r>
            <a:br>
              <a:rPr lang="en-US" altLang="zh-CN" sz="4000" dirty="0"/>
            </a:br>
            <a:r>
              <a:rPr lang="en-US" altLang="zh-CN" sz="2400" dirty="0"/>
              <a:t>New</a:t>
            </a:r>
            <a:r>
              <a:rPr lang="zh-CN" altLang="en-US" sz="2400" dirty="0"/>
              <a:t> </a:t>
            </a:r>
            <a:r>
              <a:rPr lang="en-US" altLang="zh-CN" sz="2400" dirty="0"/>
              <a:t>Trends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AI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Neuroimaging</a:t>
            </a:r>
            <a:r>
              <a:rPr lang="zh-CN" altLang="en-US" sz="2400" dirty="0"/>
              <a:t> </a:t>
            </a:r>
            <a:r>
              <a:rPr lang="en-US" altLang="zh-CN" sz="2400" dirty="0"/>
              <a:t>Research</a:t>
            </a:r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AF5093-821D-0797-A2D9-D20BD6A9920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1584" y="3437429"/>
            <a:ext cx="5853112" cy="1053815"/>
          </a:xfrm>
        </p:spPr>
        <p:txBody>
          <a:bodyPr/>
          <a:lstStyle/>
          <a:p>
            <a:r>
              <a:rPr lang="en-US" sz="1600" dirty="0"/>
              <a:t>Qingyu Zhao, </a:t>
            </a:r>
            <a:r>
              <a:rPr lang="en-US" sz="1600" dirty="0" err="1"/>
              <a:t>Ph.D</a:t>
            </a:r>
            <a:endParaRPr lang="en-US" sz="1600" dirty="0"/>
          </a:p>
          <a:p>
            <a:r>
              <a:rPr lang="en-US" altLang="zh-CN" sz="1400" i="1" dirty="0">
                <a:hlinkClick r:id="rId3"/>
              </a:rPr>
              <a:t>qiz4006@med.cornell.edu</a:t>
            </a:r>
            <a:endParaRPr lang="en-US" altLang="zh-CN" sz="1400" i="1" dirty="0"/>
          </a:p>
          <a:p>
            <a:r>
              <a:rPr lang="en-US" altLang="zh-CN" sz="1400" b="1" dirty="0"/>
              <a:t>Weill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Cornell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Medicine,</a:t>
            </a:r>
            <a:r>
              <a:rPr lang="zh-CN" altLang="en-US" sz="1400" b="1" dirty="0"/>
              <a:t>  </a:t>
            </a:r>
            <a:r>
              <a:rPr lang="en-US" altLang="zh-CN" sz="1400" b="1" dirty="0"/>
              <a:t>Cornell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University</a:t>
            </a:r>
            <a:endParaRPr lang="en-US" sz="1400" i="1" dirty="0"/>
          </a:p>
          <a:p>
            <a:r>
              <a:rPr lang="en-US" altLang="zh-CN" sz="1400" b="1" dirty="0"/>
              <a:t>Machine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Intelligence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in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NeuroImaging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(MINI)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Lab</a:t>
            </a:r>
            <a:r>
              <a:rPr lang="zh-CN" altLang="en-US" sz="1400" b="1" dirty="0"/>
              <a:t> </a:t>
            </a:r>
            <a:endParaRPr lang="en-US" sz="1400" b="1" dirty="0"/>
          </a:p>
        </p:txBody>
      </p:sp>
      <p:pic>
        <p:nvPicPr>
          <p:cNvPr id="2" name="Picture 1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193FEC20-D521-A25A-367E-FBB3445CB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017" y="2941711"/>
            <a:ext cx="1127330" cy="1127330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BEF45E62-3C8F-D91A-E225-4A52D62FB472}"/>
              </a:ext>
            </a:extLst>
          </p:cNvPr>
          <p:cNvSpPr txBox="1">
            <a:spLocks/>
          </p:cNvSpPr>
          <p:nvPr/>
        </p:nvSpPr>
        <p:spPr>
          <a:xfrm>
            <a:off x="6756281" y="4112678"/>
            <a:ext cx="2387719" cy="378566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baseline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https://mini-cornell.github.io/</a:t>
            </a:r>
            <a:br>
              <a:rPr lang="en-US" altLang="zh-CN" sz="1200" dirty="0"/>
            </a:b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07932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120B1-EEA9-D560-A193-BDD64BAA7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860F6-FB2C-9494-B004-02A4EA5A76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922296" y="802137"/>
            <a:ext cx="5071308" cy="3386859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>
                <a:latin typeface="Aptos" panose="020B0004020202020204" pitchFamily="34" charset="0"/>
              </a:rPr>
              <a:t>Brain</a:t>
            </a:r>
            <a:r>
              <a:rPr lang="zh-CN" altLang="en-US" sz="2000" dirty="0">
                <a:latin typeface="Aptos" panose="020B0004020202020204" pitchFamily="34" charset="0"/>
              </a:rPr>
              <a:t> </a:t>
            </a:r>
            <a:r>
              <a:rPr lang="en-US" altLang="zh-CN" sz="2000" dirty="0">
                <a:latin typeface="Aptos" panose="020B0004020202020204" pitchFamily="34" charset="0"/>
              </a:rPr>
              <a:t>mapping</a:t>
            </a:r>
            <a:r>
              <a:rPr lang="zh-CN" altLang="en-US" sz="2000" dirty="0">
                <a:latin typeface="Aptos" panose="020B0004020202020204" pitchFamily="34" charset="0"/>
              </a:rPr>
              <a:t> </a:t>
            </a:r>
            <a:r>
              <a:rPr lang="en-US" altLang="zh-CN" sz="2000" dirty="0">
                <a:latin typeface="Aptos" panose="020B0004020202020204" pitchFamily="34" charset="0"/>
              </a:rPr>
              <a:t>through</a:t>
            </a:r>
            <a:r>
              <a:rPr lang="zh-CN" altLang="en-US" sz="2000" dirty="0">
                <a:latin typeface="Aptos" panose="020B0004020202020204" pitchFamily="34" charset="0"/>
              </a:rPr>
              <a:t> </a:t>
            </a:r>
            <a:r>
              <a:rPr lang="en-US" altLang="zh-CN" sz="2000" dirty="0">
                <a:latin typeface="Aptos" panose="020B0004020202020204" pitchFamily="34" charset="0"/>
              </a:rPr>
              <a:t>neuroimaging studies: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Understand </a:t>
            </a:r>
            <a:r>
              <a:rPr lang="en-US" altLang="zh-CN" dirty="0">
                <a:latin typeface="Aptos" panose="020B0004020202020204" pitchFamily="34" charset="0"/>
              </a:rPr>
              <a:t>brain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mechanisms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underlying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dirty="0">
                <a:latin typeface="Aptos" panose="020B0004020202020204" pitchFamily="34" charset="0"/>
              </a:rPr>
              <a:t>neurological symptoms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Objective diagnosis tools</a:t>
            </a:r>
          </a:p>
          <a:p>
            <a:pPr lvl="1"/>
            <a:r>
              <a:rPr lang="en-US" altLang="zh-CN" dirty="0">
                <a:latin typeface="Aptos" panose="020B0004020202020204" pitchFamily="34" charset="0"/>
              </a:rPr>
              <a:t>Prevention/intervention programs</a:t>
            </a:r>
            <a:endParaRPr lang="en-US" dirty="0">
              <a:latin typeface="Aptos" panose="020B0004020202020204" pitchFamily="34" charset="0"/>
            </a:endParaRPr>
          </a:p>
          <a:p>
            <a:pPr lvl="1"/>
            <a:r>
              <a:rPr lang="en-US" altLang="zh-CN" dirty="0">
                <a:latin typeface="Aptos" panose="020B0004020202020204" pitchFamily="34" charset="0"/>
              </a:rPr>
              <a:t>Screening / prognostic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tools</a:t>
            </a:r>
            <a:endParaRPr lang="en-US" dirty="0">
              <a:latin typeface="Aptos" panose="020B0004020202020204" pitchFamily="34" charset="0"/>
            </a:endParaRPr>
          </a:p>
          <a:p>
            <a:pPr lvl="1"/>
            <a:r>
              <a:rPr lang="en-US" dirty="0">
                <a:latin typeface="Aptos" panose="020B0004020202020204" pitchFamily="34" charset="0"/>
              </a:rPr>
              <a:t>Predict treatment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F169C-3CF7-B510-FCF4-ED527D1AE1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1031" name="Picture 1030" descr="A black and white logo&#10;&#10;Description automatically generated">
            <a:extLst>
              <a:ext uri="{FF2B5EF4-FFF2-40B4-BE49-F238E27FC236}">
                <a16:creationId xmlns:a16="http://schemas.microsoft.com/office/drawing/2014/main" id="{8AAACF10-1930-AD79-294B-9E7F4846226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381" y="1058123"/>
            <a:ext cx="965748" cy="965748"/>
          </a:xfrm>
          <a:prstGeom prst="rect">
            <a:avLst/>
          </a:prstGeom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2B5759D9-64AE-CDDF-6F8B-8C2DBFC06827}"/>
              </a:ext>
            </a:extLst>
          </p:cNvPr>
          <p:cNvSpPr txBox="1"/>
          <p:nvPr/>
        </p:nvSpPr>
        <p:spPr>
          <a:xfrm>
            <a:off x="194607" y="1931803"/>
            <a:ext cx="12860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" dirty="0"/>
              <a:t>Neuroimaging</a:t>
            </a:r>
            <a:endParaRPr lang="en-US" sz="1500" dirty="0"/>
          </a:p>
        </p:txBody>
      </p:sp>
      <p:pic>
        <p:nvPicPr>
          <p:cNvPr id="1033" name="Picture 2" descr="TMS Therapy VS ECT: What's The Difference? | Madison Avenue TMS &amp; Psychiatry">
            <a:hlinkClick r:id="rId4"/>
            <a:extLst>
              <a:ext uri="{FF2B5EF4-FFF2-40B4-BE49-F238E27FC236}">
                <a16:creationId xmlns:a16="http://schemas.microsoft.com/office/drawing/2014/main" id="{8A215536-4A58-EF13-25B4-A44D62510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80" t="24121" r="5194" b="8578"/>
          <a:stretch/>
        </p:blipFill>
        <p:spPr bwMode="auto">
          <a:xfrm>
            <a:off x="5535055" y="3306416"/>
            <a:ext cx="731283" cy="71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33" descr="A yellow triangle with a red and green arrow&#10;&#10;Description automatically generated">
            <a:extLst>
              <a:ext uri="{FF2B5EF4-FFF2-40B4-BE49-F238E27FC236}">
                <a16:creationId xmlns:a16="http://schemas.microsoft.com/office/drawing/2014/main" id="{6044BAF9-0786-10AF-3C80-A06D5EB2B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9466" y="3368178"/>
            <a:ext cx="589024" cy="589024"/>
          </a:xfrm>
          <a:prstGeom prst="rect">
            <a:avLst/>
          </a:prstGeom>
        </p:spPr>
      </p:pic>
      <p:pic>
        <p:nvPicPr>
          <p:cNvPr id="1035" name="Picture 7" descr="What is Cognitive-Behavioral Therapy (CBT)? Does it Work? | by Garima  Rathor (she/her) | Spark.Live | Medium">
            <a:extLst>
              <a:ext uri="{FF2B5EF4-FFF2-40B4-BE49-F238E27FC236}">
                <a16:creationId xmlns:a16="http://schemas.microsoft.com/office/drawing/2014/main" id="{C360ECB5-016D-01A6-F60A-E396A0F28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9" y="3372905"/>
            <a:ext cx="782180" cy="61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06B3C163-490B-E01F-E20D-ECD5440FF547}"/>
              </a:ext>
            </a:extLst>
          </p:cNvPr>
          <p:cNvSpPr txBox="1"/>
          <p:nvPr/>
        </p:nvSpPr>
        <p:spPr>
          <a:xfrm>
            <a:off x="6391334" y="4016917"/>
            <a:ext cx="9138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cs typeface="Calibri" panose="020F0502020204030204" pitchFamily="34" charset="0"/>
              </a:rPr>
              <a:t>Risk</a:t>
            </a:r>
            <a:r>
              <a:rPr lang="zh-CN" altLang="en-US" sz="1050" dirty="0">
                <a:cs typeface="Calibri" panose="020F0502020204030204" pitchFamily="34" charset="0"/>
              </a:rPr>
              <a:t> </a:t>
            </a:r>
            <a:r>
              <a:rPr lang="en-US" altLang="zh-CN" sz="1050" dirty="0">
                <a:cs typeface="Calibri" panose="020F0502020204030204" pitchFamily="34" charset="0"/>
              </a:rPr>
              <a:t>Assessment</a:t>
            </a:r>
            <a:endParaRPr lang="en-US" sz="1050" dirty="0">
              <a:cs typeface="Calibri" panose="020F0502020204030204" pitchFamily="34" charset="0"/>
            </a:endParaRP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28C2D38A-528C-B1FE-755E-04F6640D8E26}"/>
              </a:ext>
            </a:extLst>
          </p:cNvPr>
          <p:cNvSpPr txBox="1"/>
          <p:nvPr/>
        </p:nvSpPr>
        <p:spPr>
          <a:xfrm>
            <a:off x="5477683" y="4061947"/>
            <a:ext cx="8627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/>
              <a:t>Intervention</a:t>
            </a:r>
            <a:endParaRPr lang="en-US" sz="1050" dirty="0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525952A3-4AB1-70AA-0523-3FEBF2AAC861}"/>
              </a:ext>
            </a:extLst>
          </p:cNvPr>
          <p:cNvSpPr txBox="1"/>
          <p:nvPr/>
        </p:nvSpPr>
        <p:spPr>
          <a:xfrm>
            <a:off x="4615227" y="4061947"/>
            <a:ext cx="6303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Therapy</a:t>
            </a:r>
            <a:endParaRPr lang="en-US" sz="1050" dirty="0"/>
          </a:p>
        </p:txBody>
      </p:sp>
      <p:sp>
        <p:nvSpPr>
          <p:cNvPr id="1039" name="Notched Right Arrow 1038">
            <a:extLst>
              <a:ext uri="{FF2B5EF4-FFF2-40B4-BE49-F238E27FC236}">
                <a16:creationId xmlns:a16="http://schemas.microsoft.com/office/drawing/2014/main" id="{9201F15A-49A2-C47B-5E4B-EFD586470119}"/>
              </a:ext>
            </a:extLst>
          </p:cNvPr>
          <p:cNvSpPr/>
          <p:nvPr/>
        </p:nvSpPr>
        <p:spPr>
          <a:xfrm rot="5400000">
            <a:off x="980940" y="2181641"/>
            <a:ext cx="1543443" cy="274625"/>
          </a:xfrm>
          <a:prstGeom prst="notchedRightArrow">
            <a:avLst>
              <a:gd name="adj1" fmla="val 41535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40" name="Rounded Rectangle 1039">
            <a:extLst>
              <a:ext uri="{FF2B5EF4-FFF2-40B4-BE49-F238E27FC236}">
                <a16:creationId xmlns:a16="http://schemas.microsoft.com/office/drawing/2014/main" id="{BBC2A6DC-C2AE-C56C-8971-361B395FC287}"/>
              </a:ext>
            </a:extLst>
          </p:cNvPr>
          <p:cNvSpPr/>
          <p:nvPr/>
        </p:nvSpPr>
        <p:spPr>
          <a:xfrm>
            <a:off x="4397536" y="3266941"/>
            <a:ext cx="3756313" cy="1184772"/>
          </a:xfrm>
          <a:prstGeom prst="roundRect">
            <a:avLst>
              <a:gd name="adj" fmla="val 1157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45" name="Footer Placeholder 1044">
            <a:extLst>
              <a:ext uri="{FF2B5EF4-FFF2-40B4-BE49-F238E27FC236}">
                <a16:creationId xmlns:a16="http://schemas.microsoft.com/office/drawing/2014/main" id="{7845D882-C043-8130-014A-F18F52F01C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Q. Zhao, qiz4006@med.cornell.edu</a:t>
            </a:r>
          </a:p>
        </p:txBody>
      </p:sp>
      <p:pic>
        <p:nvPicPr>
          <p:cNvPr id="1028" name="Picture 5" descr="Brain Imaging: What Are the Different Types? | BrainLine">
            <a:extLst>
              <a:ext uri="{FF2B5EF4-FFF2-40B4-BE49-F238E27FC236}">
                <a16:creationId xmlns:a16="http://schemas.microsoft.com/office/drawing/2014/main" id="{B692519F-A1A0-BFF7-5107-6B6C8EDCA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4" y="3135709"/>
            <a:ext cx="854705" cy="85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TextBox 1028">
            <a:extLst>
              <a:ext uri="{FF2B5EF4-FFF2-40B4-BE49-F238E27FC236}">
                <a16:creationId xmlns:a16="http://schemas.microsoft.com/office/drawing/2014/main" id="{5A789F19-2280-169D-CB86-2C0ECF41B45B}"/>
              </a:ext>
            </a:extLst>
          </p:cNvPr>
          <p:cNvSpPr txBox="1"/>
          <p:nvPr/>
        </p:nvSpPr>
        <p:spPr>
          <a:xfrm>
            <a:off x="1097624" y="3990414"/>
            <a:ext cx="12698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/>
              <a:t>Neural</a:t>
            </a:r>
            <a:r>
              <a:rPr lang="zh-CN" altLang="en-US" sz="1050" dirty="0"/>
              <a:t> </a:t>
            </a:r>
            <a:r>
              <a:rPr lang="en-US" altLang="zh-CN" sz="1050" dirty="0"/>
              <a:t>Mechanisms</a:t>
            </a:r>
            <a:endParaRPr lang="en-US" sz="1050" dirty="0"/>
          </a:p>
        </p:txBody>
      </p:sp>
      <p:pic>
        <p:nvPicPr>
          <p:cNvPr id="8194" name="Picture 2" descr="Premium Vector | Cure Icon Medical Treatment Healthy Care Symbol">
            <a:extLst>
              <a:ext uri="{FF2B5EF4-FFF2-40B4-BE49-F238E27FC236}">
                <a16:creationId xmlns:a16="http://schemas.microsoft.com/office/drawing/2014/main" id="{51E0213E-5DF6-FC51-2222-E246B76BB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7FBFA"/>
              </a:clrFrom>
              <a:clrTo>
                <a:srgbClr val="F7FB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755" y="3214107"/>
            <a:ext cx="936804" cy="93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47D50E-48DF-6B48-6343-35262C8EB0B9}"/>
              </a:ext>
            </a:extLst>
          </p:cNvPr>
          <p:cNvSpPr txBox="1"/>
          <p:nvPr/>
        </p:nvSpPr>
        <p:spPr>
          <a:xfrm>
            <a:off x="7189853" y="4015464"/>
            <a:ext cx="11152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cs typeface="Calibri" panose="020F0502020204030204" pitchFamily="34" charset="0"/>
              </a:rPr>
              <a:t>Treatment</a:t>
            </a:r>
            <a:r>
              <a:rPr lang="zh-CN" altLang="en-US" sz="1050" dirty="0">
                <a:cs typeface="Calibri" panose="020F0502020204030204" pitchFamily="34" charset="0"/>
              </a:rPr>
              <a:t> </a:t>
            </a:r>
            <a:r>
              <a:rPr lang="en-US" altLang="zh-CN" sz="1050" dirty="0">
                <a:cs typeface="Calibri" panose="020F0502020204030204" pitchFamily="34" charset="0"/>
              </a:rPr>
              <a:t>Response</a:t>
            </a:r>
            <a:endParaRPr lang="en-US" sz="1050" dirty="0">
              <a:cs typeface="Calibri" panose="020F0502020204030204" pitchFamily="34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F564991-8AFC-C97B-34A6-565BA6408977}"/>
              </a:ext>
            </a:extLst>
          </p:cNvPr>
          <p:cNvSpPr/>
          <p:nvPr/>
        </p:nvSpPr>
        <p:spPr>
          <a:xfrm>
            <a:off x="1385665" y="1435453"/>
            <a:ext cx="787977" cy="28599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iagnosis - Free healthcare and medical icons">
            <a:extLst>
              <a:ext uri="{FF2B5EF4-FFF2-40B4-BE49-F238E27FC236}">
                <a16:creationId xmlns:a16="http://schemas.microsoft.com/office/drawing/2014/main" id="{7A2FBFBD-6AAE-2551-470A-BF4113B52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487" y="870552"/>
            <a:ext cx="511213" cy="51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5C8F9-549B-3550-D19F-553E756C1CB2}"/>
              </a:ext>
            </a:extLst>
          </p:cNvPr>
          <p:cNvSpPr txBox="1"/>
          <p:nvPr/>
        </p:nvSpPr>
        <p:spPr>
          <a:xfrm>
            <a:off x="2954180" y="1058123"/>
            <a:ext cx="7040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Diagnosis</a:t>
            </a:r>
            <a:endParaRPr lang="en-US" sz="1050" dirty="0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1CF553D4-8AC9-BF54-5F62-76411649C9E1}"/>
              </a:ext>
            </a:extLst>
          </p:cNvPr>
          <p:cNvSpPr txBox="1">
            <a:spLocks/>
          </p:cNvSpPr>
          <p:nvPr/>
        </p:nvSpPr>
        <p:spPr>
          <a:xfrm>
            <a:off x="0" y="4554"/>
            <a:ext cx="9144000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latin typeface="Aptos" panose="020B0004020202020204" pitchFamily="34" charset="0"/>
              </a:rPr>
              <a:t>Brain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Mapping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/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Brain-Wide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Association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Study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(BWAS)</a:t>
            </a:r>
            <a:endParaRPr lang="en-US" sz="3000" b="1" dirty="0">
              <a:latin typeface="Aptos" panose="020B0004020202020204" pitchFamily="34" charset="0"/>
            </a:endParaRPr>
          </a:p>
        </p:txBody>
      </p:sp>
      <p:pic>
        <p:nvPicPr>
          <p:cNvPr id="14" name="Picture 4" descr="What Is a Questionnaire and How Is It Used in Research?">
            <a:extLst>
              <a:ext uri="{FF2B5EF4-FFF2-40B4-BE49-F238E27FC236}">
                <a16:creationId xmlns:a16="http://schemas.microsoft.com/office/drawing/2014/main" id="{5FD20887-484A-BF9F-5B22-C7CDF19DF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77" y="1475425"/>
            <a:ext cx="705218" cy="47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ome - Neuropsychology Centers">
            <a:extLst>
              <a:ext uri="{FF2B5EF4-FFF2-40B4-BE49-F238E27FC236}">
                <a16:creationId xmlns:a16="http://schemas.microsoft.com/office/drawing/2014/main" id="{38627FE6-D34F-9918-8F4B-078A473F2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77" y="2040243"/>
            <a:ext cx="705218" cy="49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231E2-F6CB-CC5A-AE9F-BF96F8EF9A93}"/>
              </a:ext>
            </a:extLst>
          </p:cNvPr>
          <p:cNvSpPr txBox="1"/>
          <p:nvPr/>
        </p:nvSpPr>
        <p:spPr>
          <a:xfrm>
            <a:off x="2954180" y="1558312"/>
            <a:ext cx="6687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Behavior</a:t>
            </a:r>
            <a:endParaRPr 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CD03A5-A6A7-EF3B-E7FE-DCBFFCE84C40}"/>
              </a:ext>
            </a:extLst>
          </p:cNvPr>
          <p:cNvSpPr txBox="1"/>
          <p:nvPr/>
        </p:nvSpPr>
        <p:spPr>
          <a:xfrm>
            <a:off x="2968936" y="2127687"/>
            <a:ext cx="708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Cognition</a:t>
            </a:r>
            <a:endParaRPr lang="en-US" sz="1050" dirty="0"/>
          </a:p>
        </p:txBody>
      </p:sp>
      <p:pic>
        <p:nvPicPr>
          <p:cNvPr id="12290" name="Picture 2" descr="Differential Alterations in Resting State Functional Connectivity  Associated with Depressive Symptoms and Early Life Adversity">
            <a:extLst>
              <a:ext uri="{FF2B5EF4-FFF2-40B4-BE49-F238E27FC236}">
                <a16:creationId xmlns:a16="http://schemas.microsoft.com/office/drawing/2014/main" id="{3EE07F3F-F712-93AC-F4E0-0F76BA191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10"/>
          <a:stretch>
            <a:fillRect/>
          </a:stretch>
        </p:blipFill>
        <p:spPr bwMode="auto">
          <a:xfrm>
            <a:off x="1743670" y="3165243"/>
            <a:ext cx="750682" cy="79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9489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" grpId="0"/>
      <p:bldP spid="1037" grpId="0"/>
      <p:bldP spid="1038" grpId="0"/>
      <p:bldP spid="1039" grpId="0" animBg="1"/>
      <p:bldP spid="1040" grpId="0" animBg="1"/>
      <p:bldP spid="1029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le doctor in doubt thinking man in uniform with question mark searching  for trouble solution vector illustration in flat cartoon style | Premium  Vector">
            <a:extLst>
              <a:ext uri="{FF2B5EF4-FFF2-40B4-BE49-F238E27FC236}">
                <a16:creationId xmlns:a16="http://schemas.microsoft.com/office/drawing/2014/main" id="{EA50CE60-5103-E040-9DDD-E624E4051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644" y="2761922"/>
            <a:ext cx="1225726" cy="164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8101BD-4250-2244-65AA-C43711A6545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CB410-867B-94AC-C4ED-1B35F16876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8BF05A-373F-92A8-65E1-66C2AB8F949B}"/>
              </a:ext>
            </a:extLst>
          </p:cNvPr>
          <p:cNvSpPr/>
          <p:nvPr/>
        </p:nvSpPr>
        <p:spPr>
          <a:xfrm>
            <a:off x="2732317" y="504191"/>
            <a:ext cx="1694047" cy="16651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Traditional</a:t>
            </a:r>
            <a:r>
              <a:rPr lang="zh-CN" altLang="en-US" dirty="0"/>
              <a:t> </a:t>
            </a:r>
            <a:r>
              <a:rPr lang="en-US" altLang="zh-CN" dirty="0"/>
              <a:t>ML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A89D7-22E1-3807-0A83-C8B9D30F5FFA}"/>
              </a:ext>
            </a:extLst>
          </p:cNvPr>
          <p:cNvSpPr/>
          <p:nvPr/>
        </p:nvSpPr>
        <p:spPr>
          <a:xfrm>
            <a:off x="4713517" y="504191"/>
            <a:ext cx="1694047" cy="166517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84BFA1-02E5-6048-C98E-01B2A11B0EFE}"/>
              </a:ext>
            </a:extLst>
          </p:cNvPr>
          <p:cNvSpPr/>
          <p:nvPr/>
        </p:nvSpPr>
        <p:spPr>
          <a:xfrm>
            <a:off x="6720185" y="504190"/>
            <a:ext cx="1694047" cy="166517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826288-9DC9-3442-D274-65D48D0C147D}"/>
              </a:ext>
            </a:extLst>
          </p:cNvPr>
          <p:cNvSpPr txBox="1"/>
          <p:nvPr/>
        </p:nvSpPr>
        <p:spPr>
          <a:xfrm>
            <a:off x="6709255" y="1060809"/>
            <a:ext cx="1690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Self-Supervised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C85F984-0DCA-6047-BC5A-C8641E56486C}"/>
              </a:ext>
            </a:extLst>
          </p:cNvPr>
          <p:cNvSpPr/>
          <p:nvPr/>
        </p:nvSpPr>
        <p:spPr>
          <a:xfrm>
            <a:off x="751117" y="551388"/>
            <a:ext cx="1694047" cy="1665171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9C4F8-739B-B244-F58E-F7A69F7A4F3B}"/>
              </a:ext>
            </a:extLst>
          </p:cNvPr>
          <p:cNvSpPr txBox="1"/>
          <p:nvPr/>
        </p:nvSpPr>
        <p:spPr>
          <a:xfrm>
            <a:off x="765656" y="1060809"/>
            <a:ext cx="1690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Hypothesis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Testing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3FA931C-E805-D02F-912B-551B3FE40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08" y="2868786"/>
            <a:ext cx="3577708" cy="994172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latin typeface="Aptos" panose="020B0004020202020204" pitchFamily="34" charset="0"/>
              </a:rPr>
              <a:t>What</a:t>
            </a:r>
            <a:r>
              <a:rPr lang="zh-CN" altLang="en-US" sz="2000" b="1" dirty="0">
                <a:latin typeface="Aptos" panose="020B0004020202020204" pitchFamily="34" charset="0"/>
              </a:rPr>
              <a:t> </a:t>
            </a:r>
            <a:r>
              <a:rPr lang="en-US" altLang="zh-CN" sz="2000" b="1" dirty="0">
                <a:latin typeface="Aptos" panose="020B0004020202020204" pitchFamily="34" charset="0"/>
              </a:rPr>
              <a:t>should</a:t>
            </a:r>
            <a:r>
              <a:rPr lang="zh-CN" altLang="en-US" sz="2000" b="1" dirty="0">
                <a:latin typeface="Aptos" panose="020B0004020202020204" pitchFamily="34" charset="0"/>
              </a:rPr>
              <a:t> </a:t>
            </a:r>
            <a:r>
              <a:rPr lang="en-US" altLang="zh-CN" sz="2000" b="1" dirty="0">
                <a:latin typeface="Aptos" panose="020B0004020202020204" pitchFamily="34" charset="0"/>
              </a:rPr>
              <a:t>be</a:t>
            </a:r>
            <a:r>
              <a:rPr lang="zh-CN" altLang="en-US" sz="2000" b="1" dirty="0">
                <a:latin typeface="Aptos" panose="020B0004020202020204" pitchFamily="34" charset="0"/>
              </a:rPr>
              <a:t> </a:t>
            </a:r>
            <a:r>
              <a:rPr lang="en-US" altLang="zh-CN" sz="2000" b="1" dirty="0">
                <a:latin typeface="Aptos" panose="020B0004020202020204" pitchFamily="34" charset="0"/>
              </a:rPr>
              <a:t>the</a:t>
            </a:r>
            <a:r>
              <a:rPr lang="zh-CN" altLang="en-US" sz="2000" b="1" dirty="0">
                <a:latin typeface="Aptos" panose="020B0004020202020204" pitchFamily="34" charset="0"/>
              </a:rPr>
              <a:t> </a:t>
            </a:r>
            <a:r>
              <a:rPr lang="en-US" altLang="zh-CN" sz="2000" b="1" dirty="0">
                <a:latin typeface="Aptos" panose="020B0004020202020204" pitchFamily="34" charset="0"/>
              </a:rPr>
              <a:t>trends?</a:t>
            </a:r>
            <a:endParaRPr lang="en-US" sz="2000" b="1" dirty="0">
              <a:latin typeface="Aptos" panose="020B0004020202020204" pitchFamily="34" charset="0"/>
            </a:endParaRPr>
          </a:p>
        </p:txBody>
      </p:sp>
      <p:pic>
        <p:nvPicPr>
          <p:cNvPr id="5126" name="Picture 6" descr="640+ Confused Engineer Stock Illustrations, Royalty-Free Vector Graphics &amp;  Clip Art - iStock | Troubled engineer, Inefficiency">
            <a:extLst>
              <a:ext uri="{FF2B5EF4-FFF2-40B4-BE49-F238E27FC236}">
                <a16:creationId xmlns:a16="http://schemas.microsoft.com/office/drawing/2014/main" id="{9C55E35F-59F5-0D52-C105-A56AF6B6B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910" y="2868786"/>
            <a:ext cx="868507" cy="143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Graphic 27" descr="Chevron arrows with solid fill">
            <a:extLst>
              <a:ext uri="{FF2B5EF4-FFF2-40B4-BE49-F238E27FC236}">
                <a16:creationId xmlns:a16="http://schemas.microsoft.com/office/drawing/2014/main" id="{0B5FD33F-C810-D992-B3B3-E626F5E29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6402" y="1088859"/>
            <a:ext cx="559209" cy="559209"/>
          </a:xfrm>
          <a:prstGeom prst="rect">
            <a:avLst/>
          </a:prstGeom>
        </p:spPr>
      </p:pic>
      <p:pic>
        <p:nvPicPr>
          <p:cNvPr id="29" name="Graphic 28" descr="Chevron arrows with solid fill">
            <a:extLst>
              <a:ext uri="{FF2B5EF4-FFF2-40B4-BE49-F238E27FC236}">
                <a16:creationId xmlns:a16="http://schemas.microsoft.com/office/drawing/2014/main" id="{17E884B4-53D7-F036-28F0-83AAD0DFA0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90336" y="1057170"/>
            <a:ext cx="559209" cy="559209"/>
          </a:xfrm>
          <a:prstGeom prst="rect">
            <a:avLst/>
          </a:prstGeom>
        </p:spPr>
      </p:pic>
      <p:pic>
        <p:nvPicPr>
          <p:cNvPr id="30" name="Graphic 29" descr="Chevron arrows with solid fill">
            <a:extLst>
              <a:ext uri="{FF2B5EF4-FFF2-40B4-BE49-F238E27FC236}">
                <a16:creationId xmlns:a16="http://schemas.microsoft.com/office/drawing/2014/main" id="{3C4DB5E6-84ED-DEB7-13C1-CE7A52F0C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3340" y="1047748"/>
            <a:ext cx="559209" cy="55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2577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0CCA39-9D44-ABB4-1742-3EEB318F0E41}"/>
              </a:ext>
            </a:extLst>
          </p:cNvPr>
          <p:cNvSpPr/>
          <p:nvPr/>
        </p:nvSpPr>
        <p:spPr>
          <a:xfrm>
            <a:off x="4053761" y="2450001"/>
            <a:ext cx="1152932" cy="26586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5FE869A-572F-6E46-466E-F326D8A5795B}"/>
              </a:ext>
            </a:extLst>
          </p:cNvPr>
          <p:cNvSpPr/>
          <p:nvPr/>
        </p:nvSpPr>
        <p:spPr>
          <a:xfrm>
            <a:off x="4053761" y="1927156"/>
            <a:ext cx="1152932" cy="26586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08C60F4E-3CBF-686F-1D12-6302EAFA0CBF}"/>
              </a:ext>
            </a:extLst>
          </p:cNvPr>
          <p:cNvSpPr/>
          <p:nvPr/>
        </p:nvSpPr>
        <p:spPr bwMode="auto">
          <a:xfrm>
            <a:off x="3275259" y="2064787"/>
            <a:ext cx="435347" cy="266193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0385E3-92FD-E251-1D69-20D72D26E9E1}"/>
              </a:ext>
            </a:extLst>
          </p:cNvPr>
          <p:cNvSpPr txBox="1"/>
          <p:nvPr/>
        </p:nvSpPr>
        <p:spPr>
          <a:xfrm>
            <a:off x="3412270" y="2808147"/>
            <a:ext cx="1745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9556" algn="l"/>
              </a:tabLst>
              <a:defRPr/>
            </a:pPr>
            <a:r>
              <a:rPr lang="en-US" altLang="zh-CN" sz="1800" b="1" dirty="0">
                <a:solidFill>
                  <a:srgbClr val="000000"/>
                </a:solidFill>
                <a:latin typeface="+mj-lt"/>
              </a:rPr>
              <a:t>Data</a:t>
            </a:r>
            <a:r>
              <a:rPr lang="zh-CN" altLang="en-US" sz="1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+mj-lt"/>
              </a:rPr>
              <a:t>Processing</a:t>
            </a:r>
            <a:endParaRPr lang="en-US" sz="18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6F89B6-71A8-568F-E90D-EAE387AF9B93}"/>
              </a:ext>
            </a:extLst>
          </p:cNvPr>
          <p:cNvSpPr/>
          <p:nvPr/>
        </p:nvSpPr>
        <p:spPr>
          <a:xfrm>
            <a:off x="4093640" y="1724942"/>
            <a:ext cx="163636" cy="175821"/>
          </a:xfrm>
          <a:prstGeom prst="ellipse">
            <a:avLst/>
          </a:prstGeom>
          <a:solidFill>
            <a:schemeClr val="accent3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6AD4086-6FB6-A376-43F9-E06D10AAE02D}"/>
              </a:ext>
            </a:extLst>
          </p:cNvPr>
          <p:cNvSpPr/>
          <p:nvPr/>
        </p:nvSpPr>
        <p:spPr>
          <a:xfrm>
            <a:off x="4318731" y="1718674"/>
            <a:ext cx="163636" cy="175821"/>
          </a:xfrm>
          <a:prstGeom prst="ellipse">
            <a:avLst/>
          </a:prstGeom>
          <a:solidFill>
            <a:schemeClr val="accent3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C08C2E-E46C-F185-C056-530B83A61C3F}"/>
              </a:ext>
            </a:extLst>
          </p:cNvPr>
          <p:cNvSpPr/>
          <p:nvPr/>
        </p:nvSpPr>
        <p:spPr>
          <a:xfrm>
            <a:off x="4973506" y="1718674"/>
            <a:ext cx="163636" cy="175821"/>
          </a:xfrm>
          <a:prstGeom prst="ellipse">
            <a:avLst/>
          </a:prstGeom>
          <a:solidFill>
            <a:schemeClr val="accent3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E813561-2496-C85C-020A-901D02373005}"/>
              </a:ext>
            </a:extLst>
          </p:cNvPr>
          <p:cNvSpPr/>
          <p:nvPr/>
        </p:nvSpPr>
        <p:spPr>
          <a:xfrm>
            <a:off x="4084311" y="1981921"/>
            <a:ext cx="163636" cy="17582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1B44634-C86F-D7D8-7DA4-042FC0DCF230}"/>
              </a:ext>
            </a:extLst>
          </p:cNvPr>
          <p:cNvSpPr/>
          <p:nvPr/>
        </p:nvSpPr>
        <p:spPr>
          <a:xfrm>
            <a:off x="4309402" y="1975653"/>
            <a:ext cx="163636" cy="17582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85F11D4-9051-CB7A-9EC5-AE972F54E476}"/>
              </a:ext>
            </a:extLst>
          </p:cNvPr>
          <p:cNvSpPr/>
          <p:nvPr/>
        </p:nvSpPr>
        <p:spPr>
          <a:xfrm>
            <a:off x="4964177" y="1975653"/>
            <a:ext cx="163636" cy="17582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B541C5-94B5-DDC3-29AA-F8F3DA784666}"/>
              </a:ext>
            </a:extLst>
          </p:cNvPr>
          <p:cNvSpPr/>
          <p:nvPr/>
        </p:nvSpPr>
        <p:spPr>
          <a:xfrm>
            <a:off x="4093640" y="2500005"/>
            <a:ext cx="163636" cy="17582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20C3386-BDD0-72E6-4DE0-3546DBDDD15F}"/>
              </a:ext>
            </a:extLst>
          </p:cNvPr>
          <p:cNvSpPr/>
          <p:nvPr/>
        </p:nvSpPr>
        <p:spPr>
          <a:xfrm>
            <a:off x="4318731" y="2493737"/>
            <a:ext cx="163636" cy="17582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53D5692-B1F9-3CA3-8822-8709B2E30EB6}"/>
              </a:ext>
            </a:extLst>
          </p:cNvPr>
          <p:cNvSpPr/>
          <p:nvPr/>
        </p:nvSpPr>
        <p:spPr>
          <a:xfrm>
            <a:off x="4973506" y="2493737"/>
            <a:ext cx="163636" cy="17582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A720D5-1652-E2DD-4730-C4E97C4CEEED}"/>
              </a:ext>
            </a:extLst>
          </p:cNvPr>
          <p:cNvSpPr txBox="1"/>
          <p:nvPr/>
        </p:nvSpPr>
        <p:spPr>
          <a:xfrm>
            <a:off x="4430995" y="1545417"/>
            <a:ext cx="61106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……</a:t>
            </a:r>
            <a:endParaRPr lang="en-US" sz="2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0AFEBB-C81E-4A73-02DF-2940940B47B7}"/>
              </a:ext>
            </a:extLst>
          </p:cNvPr>
          <p:cNvSpPr txBox="1"/>
          <p:nvPr/>
        </p:nvSpPr>
        <p:spPr>
          <a:xfrm>
            <a:off x="4430374" y="1801888"/>
            <a:ext cx="61106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……</a:t>
            </a:r>
            <a:endParaRPr lang="en-US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A53462-68D2-CC4E-FCD6-977153ED10C1}"/>
              </a:ext>
            </a:extLst>
          </p:cNvPr>
          <p:cNvSpPr txBox="1"/>
          <p:nvPr/>
        </p:nvSpPr>
        <p:spPr>
          <a:xfrm>
            <a:off x="4430374" y="2301591"/>
            <a:ext cx="61106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……</a:t>
            </a:r>
            <a:endParaRPr lang="en-US" sz="24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C8F0892-043B-A69D-F239-9C8AE162D0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33406" r="-1" b="14659"/>
          <a:stretch>
            <a:fillRect/>
          </a:stretch>
        </p:blipFill>
        <p:spPr>
          <a:xfrm>
            <a:off x="6252254" y="694969"/>
            <a:ext cx="705351" cy="86351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7EB9E8C-AE8D-44C9-06C3-DA49D095B999}"/>
              </a:ext>
            </a:extLst>
          </p:cNvPr>
          <p:cNvSpPr txBox="1"/>
          <p:nvPr/>
        </p:nvSpPr>
        <p:spPr>
          <a:xfrm>
            <a:off x="5379820" y="1507197"/>
            <a:ext cx="2530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9556" algn="l"/>
              </a:tabLst>
              <a:defRPr/>
            </a:pPr>
            <a:r>
              <a:rPr lang="en-US" sz="1200" b="1" dirty="0">
                <a:solidFill>
                  <a:schemeClr val="accent4"/>
                </a:solidFill>
                <a:latin typeface="+mj-lt"/>
              </a:rPr>
              <a:t>Hypothesis test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89C63BF-8027-7FA6-2E7D-02243E647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-206"/>
          <a:stretch/>
        </p:blipFill>
        <p:spPr>
          <a:xfrm>
            <a:off x="7629382" y="1252891"/>
            <a:ext cx="1622468" cy="185873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6861DFC-A54A-2C35-FA6B-77A77B33CBD2}"/>
              </a:ext>
            </a:extLst>
          </p:cNvPr>
          <p:cNvSpPr txBox="1"/>
          <p:nvPr/>
        </p:nvSpPr>
        <p:spPr>
          <a:xfrm rot="5400000">
            <a:off x="4040439" y="2119671"/>
            <a:ext cx="39786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…</a:t>
            </a:r>
            <a:endParaRPr lang="en-US" sz="2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BA7F8D-63B5-500E-4206-70CAE9882752}"/>
              </a:ext>
            </a:extLst>
          </p:cNvPr>
          <p:cNvSpPr txBox="1"/>
          <p:nvPr/>
        </p:nvSpPr>
        <p:spPr>
          <a:xfrm rot="5400000">
            <a:off x="4938964" y="2119671"/>
            <a:ext cx="39786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…</a:t>
            </a:r>
            <a:endParaRPr lang="en-US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612D45-2F5C-7AB8-CBA8-C0553CC30A64}"/>
              </a:ext>
            </a:extLst>
          </p:cNvPr>
          <p:cNvSpPr txBox="1"/>
          <p:nvPr/>
        </p:nvSpPr>
        <p:spPr>
          <a:xfrm rot="16200000">
            <a:off x="2871387" y="2083177"/>
            <a:ext cx="21460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9556" algn="l"/>
              </a:tabLst>
              <a:defRPr/>
            </a:pPr>
            <a:r>
              <a:rPr lang="en-US" sz="1200" dirty="0">
                <a:solidFill>
                  <a:srgbClr val="000000"/>
                </a:solidFill>
                <a:latin typeface="+mj-lt"/>
              </a:rPr>
              <a:t>Measurements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208FD7-FD63-696D-1B93-8FC81DE958F7}"/>
              </a:ext>
            </a:extLst>
          </p:cNvPr>
          <p:cNvSpPr txBox="1"/>
          <p:nvPr/>
        </p:nvSpPr>
        <p:spPr>
          <a:xfrm>
            <a:off x="4048770" y="1419982"/>
            <a:ext cx="10952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9556" algn="l"/>
              </a:tabLst>
              <a:defRPr/>
            </a:pPr>
            <a:r>
              <a:rPr lang="en-US" sz="1200" dirty="0">
                <a:solidFill>
                  <a:srgbClr val="000000"/>
                </a:solidFill>
                <a:latin typeface="+mj-lt"/>
              </a:rPr>
              <a:t>Participants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21DB9240-C047-4517-03C7-398BC3B27B2D}"/>
              </a:ext>
            </a:extLst>
          </p:cNvPr>
          <p:cNvSpPr/>
          <p:nvPr/>
        </p:nvSpPr>
        <p:spPr bwMode="auto">
          <a:xfrm rot="19685418">
            <a:off x="5348597" y="1754610"/>
            <a:ext cx="677644" cy="15867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46A8C23-A88A-D8C3-2A40-4961B0D340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3081" r="-1" b="15689"/>
          <a:stretch>
            <a:fillRect/>
          </a:stretch>
        </p:blipFill>
        <p:spPr>
          <a:xfrm>
            <a:off x="6273645" y="2359030"/>
            <a:ext cx="708797" cy="85308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66B2522-1D8C-E203-9C7C-B1D2CB969623}"/>
              </a:ext>
            </a:extLst>
          </p:cNvPr>
          <p:cNvSpPr txBox="1"/>
          <p:nvPr/>
        </p:nvSpPr>
        <p:spPr>
          <a:xfrm>
            <a:off x="5387556" y="3153704"/>
            <a:ext cx="2530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9556" algn="l"/>
              </a:tabLst>
              <a:defRPr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Hypothesis test</a:t>
            </a:r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C5F27C5E-6C74-473F-5D5E-425287F589E1}"/>
              </a:ext>
            </a:extLst>
          </p:cNvPr>
          <p:cNvSpPr/>
          <p:nvPr/>
        </p:nvSpPr>
        <p:spPr bwMode="auto">
          <a:xfrm rot="1675867">
            <a:off x="5368024" y="2661242"/>
            <a:ext cx="677644" cy="15867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0A938B-897F-C837-8C4C-65B2E3A8D114}"/>
              </a:ext>
            </a:extLst>
          </p:cNvPr>
          <p:cNvSpPr txBox="1"/>
          <p:nvPr/>
        </p:nvSpPr>
        <p:spPr>
          <a:xfrm rot="5400000">
            <a:off x="6443551" y="1922085"/>
            <a:ext cx="39786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…</a:t>
            </a:r>
            <a:endParaRPr lang="en-US" sz="2400" dirty="0"/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DA4C2315-4232-815D-8033-2A4B7BBF2D2F}"/>
              </a:ext>
            </a:extLst>
          </p:cNvPr>
          <p:cNvSpPr/>
          <p:nvPr/>
        </p:nvSpPr>
        <p:spPr>
          <a:xfrm>
            <a:off x="7227172" y="1439385"/>
            <a:ext cx="212977" cy="1326349"/>
          </a:xfrm>
          <a:prstGeom prst="rightBrace">
            <a:avLst>
              <a:gd name="adj1" fmla="val 77489"/>
              <a:gd name="adj2" fmla="val 50000"/>
            </a:avLst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3F88C68-B30C-1F21-ECD0-02C1A774E323}"/>
              </a:ext>
            </a:extLst>
          </p:cNvPr>
          <p:cNvGrpSpPr/>
          <p:nvPr/>
        </p:nvGrpSpPr>
        <p:grpSpPr>
          <a:xfrm>
            <a:off x="1297334" y="2894815"/>
            <a:ext cx="1700026" cy="565440"/>
            <a:chOff x="490853" y="3268082"/>
            <a:chExt cx="1700026" cy="565440"/>
          </a:xfrm>
        </p:grpSpPr>
        <p:sp>
          <p:nvSpPr>
            <p:cNvPr id="103" name="AutoShape 5">
              <a:extLst>
                <a:ext uri="{FF2B5EF4-FFF2-40B4-BE49-F238E27FC236}">
                  <a16:creationId xmlns:a16="http://schemas.microsoft.com/office/drawing/2014/main" id="{DEF1C869-31A2-432C-134A-EBBDD6FC6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3" y="3268082"/>
              <a:ext cx="1700026" cy="565440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38100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accent1"/>
                </a:buClr>
                <a:buSzPct val="80000"/>
                <a:buFont typeface="Courier New" pitchFamily="49" charset="0"/>
                <a:buChar char="o"/>
                <a:defRPr sz="3000">
                  <a:solidFill>
                    <a:schemeClr val="tx1"/>
                  </a:solidFill>
                  <a:latin typeface="Gill Sans MT" pitchFamily="34" charset="0"/>
                  <a:ea typeface="ヒラギノ角ゴ Pro W3" charset="-128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Font typeface="Courier New" pitchFamily="49" charset="0"/>
                <a:buChar char="o"/>
                <a:defRPr sz="2800">
                  <a:solidFill>
                    <a:schemeClr val="tx1"/>
                  </a:solidFill>
                  <a:latin typeface="Gill Sans MT" pitchFamily="34" charset="0"/>
                  <a:ea typeface="ヒラギノ角ゴ Pro W3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Courier New" pitchFamily="49" charset="0"/>
                <a:buChar char="o"/>
                <a:defRPr sz="24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5B9EA4"/>
                </a:buClr>
                <a:buFont typeface="Courier New" pitchFamily="49" charset="0"/>
                <a:buChar char="o"/>
                <a:defRPr sz="20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D5B57"/>
                </a:buClr>
                <a:buFont typeface="Courier New" pitchFamily="49" charset="0"/>
                <a:buChar char="o"/>
                <a:defRPr sz="20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D5B57"/>
                </a:buClr>
                <a:buFont typeface="Courier New" pitchFamily="49" charset="0"/>
                <a:buChar char="o"/>
                <a:defRPr sz="20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D5B57"/>
                </a:buClr>
                <a:buFont typeface="Courier New" pitchFamily="49" charset="0"/>
                <a:buChar char="o"/>
                <a:defRPr sz="20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D5B57"/>
                </a:buClr>
                <a:buFont typeface="Courier New" pitchFamily="49" charset="0"/>
                <a:buChar char="o"/>
                <a:defRPr sz="20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D5B57"/>
                </a:buClr>
                <a:buFont typeface="Courier New" pitchFamily="49" charset="0"/>
                <a:buChar char="o"/>
                <a:defRPr sz="20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104" name="Picture 103" descr="A close-up of a person's face&#10;&#10;Description automatically generated with medium confidence">
              <a:extLst>
                <a:ext uri="{FF2B5EF4-FFF2-40B4-BE49-F238E27FC236}">
                  <a16:creationId xmlns:a16="http://schemas.microsoft.com/office/drawing/2014/main" id="{B3191F57-6C36-86E5-3F80-6BA4825E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19" b="3106"/>
            <a:stretch/>
          </p:blipFill>
          <p:spPr>
            <a:xfrm rot="16200000">
              <a:off x="1112791" y="3355853"/>
              <a:ext cx="474920" cy="412909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15F0FE-5557-9461-6FF1-9A60623AD21D}"/>
                </a:ext>
              </a:extLst>
            </p:cNvPr>
            <p:cNvSpPr/>
            <p:nvPr/>
          </p:nvSpPr>
          <p:spPr>
            <a:xfrm>
              <a:off x="1555052" y="3315731"/>
              <a:ext cx="509087" cy="474921"/>
            </a:xfrm>
            <a:prstGeom prst="ellipse">
              <a:avLst/>
            </a:prstGeom>
            <a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9000" b="-9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F26B325-322D-A7D4-FEA8-277FE83DAB57}"/>
                </a:ext>
              </a:extLst>
            </p:cNvPr>
            <p:cNvSpPr/>
            <p:nvPr/>
          </p:nvSpPr>
          <p:spPr>
            <a:xfrm>
              <a:off x="633005" y="3315731"/>
              <a:ext cx="442259" cy="481061"/>
            </a:xfrm>
            <a:prstGeom prst="ellipse">
              <a:avLst/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516" t="-6000" r="-6400" b="-6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339B86F3-8468-0323-2B03-7B5366423604}"/>
              </a:ext>
            </a:extLst>
          </p:cNvPr>
          <p:cNvSpPr txBox="1"/>
          <p:nvPr/>
        </p:nvSpPr>
        <p:spPr>
          <a:xfrm>
            <a:off x="1314665" y="3481122"/>
            <a:ext cx="1700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9556" algn="l"/>
              </a:tabLst>
              <a:defRPr/>
            </a:pPr>
            <a:r>
              <a:rPr lang="en-US" sz="1800" b="1" dirty="0">
                <a:solidFill>
                  <a:srgbClr val="000000"/>
                </a:solidFill>
                <a:latin typeface="+mj-lt"/>
              </a:rPr>
              <a:t>Data Collection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011F35A2-E592-E7DB-6CB7-B46658E0B3B0}"/>
              </a:ext>
            </a:extLst>
          </p:cNvPr>
          <p:cNvSpPr/>
          <p:nvPr/>
        </p:nvSpPr>
        <p:spPr>
          <a:xfrm>
            <a:off x="6016976" y="3858447"/>
            <a:ext cx="2089939" cy="207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Easy to interpret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98CB49-7FD0-318B-43F4-BC151521EE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18707E66-B4E9-1BC6-CB65-F04F66A105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523" y="1533551"/>
            <a:ext cx="599095" cy="599095"/>
          </a:xfrm>
          <a:prstGeom prst="rect">
            <a:avLst/>
          </a:prstGeom>
        </p:spPr>
      </p:pic>
      <p:pic>
        <p:nvPicPr>
          <p:cNvPr id="6" name="Graphic 5" descr="Man with solid fill">
            <a:extLst>
              <a:ext uri="{FF2B5EF4-FFF2-40B4-BE49-F238E27FC236}">
                <a16:creationId xmlns:a16="http://schemas.microsoft.com/office/drawing/2014/main" id="{DDB4166A-895A-89FC-F889-F935C95788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8435" y="1647536"/>
            <a:ext cx="599095" cy="599095"/>
          </a:xfrm>
          <a:prstGeom prst="rect">
            <a:avLst/>
          </a:prstGeom>
        </p:spPr>
      </p:pic>
      <p:pic>
        <p:nvPicPr>
          <p:cNvPr id="7" name="Graphic 6" descr="Man with solid fill">
            <a:extLst>
              <a:ext uri="{FF2B5EF4-FFF2-40B4-BE49-F238E27FC236}">
                <a16:creationId xmlns:a16="http://schemas.microsoft.com/office/drawing/2014/main" id="{006FBEE9-76BE-3347-A0C2-1DDDF279B4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2157494"/>
            <a:ext cx="599095" cy="599095"/>
          </a:xfrm>
          <a:prstGeom prst="rect">
            <a:avLst/>
          </a:prstGeom>
        </p:spPr>
      </p:pic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65E24D03-9A4D-C179-1713-639D6D68EB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3706" y="2059123"/>
            <a:ext cx="599095" cy="599095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45FE3BCA-F0FC-5336-EDFE-5141EAACEF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3838" y="2271391"/>
            <a:ext cx="599095" cy="599095"/>
          </a:xfrm>
          <a:prstGeom prst="rect">
            <a:avLst/>
          </a:prstGeom>
        </p:spPr>
      </p:pic>
      <p:pic>
        <p:nvPicPr>
          <p:cNvPr id="2052" name="Picture 4" descr="How to Prepare for an MRI | Premier Imaging">
            <a:extLst>
              <a:ext uri="{FF2B5EF4-FFF2-40B4-BE49-F238E27FC236}">
                <a16:creationId xmlns:a16="http://schemas.microsoft.com/office/drawing/2014/main" id="{D5C90FE7-7C3C-8512-829B-D02A85866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1" t="20082" r="14414"/>
          <a:stretch>
            <a:fillRect/>
          </a:stretch>
        </p:blipFill>
        <p:spPr bwMode="auto">
          <a:xfrm>
            <a:off x="1191047" y="1328027"/>
            <a:ext cx="1870357" cy="146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0A618-7ACB-7A25-F730-9A4986FEAD73}"/>
              </a:ext>
            </a:extLst>
          </p:cNvPr>
          <p:cNvSpPr txBox="1"/>
          <p:nvPr/>
        </p:nvSpPr>
        <p:spPr>
          <a:xfrm>
            <a:off x="5825932" y="500281"/>
            <a:ext cx="10952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9556" algn="l"/>
              </a:tabLst>
              <a:defRPr/>
            </a:pPr>
            <a:r>
              <a:rPr lang="en-US" altLang="zh-CN" sz="1000" b="1" dirty="0">
                <a:latin typeface="+mj-lt"/>
              </a:rPr>
              <a:t>Control</a:t>
            </a:r>
            <a:endParaRPr lang="en-US" sz="10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31C474-0361-3656-65BA-1DB665004618}"/>
              </a:ext>
            </a:extLst>
          </p:cNvPr>
          <p:cNvSpPr txBox="1"/>
          <p:nvPr/>
        </p:nvSpPr>
        <p:spPr>
          <a:xfrm>
            <a:off x="6305217" y="500281"/>
            <a:ext cx="10952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9556" algn="l"/>
              </a:tabLst>
              <a:defRPr/>
            </a:pPr>
            <a:r>
              <a:rPr lang="en-US" altLang="zh-CN" sz="1000" b="1" dirty="0">
                <a:latin typeface="+mj-lt"/>
              </a:rPr>
              <a:t>Patients</a:t>
            </a:r>
            <a:endParaRPr lang="en-US" sz="1000" b="1" dirty="0">
              <a:latin typeface="+mj-lt"/>
            </a:endParaRPr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57761518-8382-A4A4-609E-33A169FE4297}"/>
              </a:ext>
            </a:extLst>
          </p:cNvPr>
          <p:cNvSpPr txBox="1">
            <a:spLocks/>
          </p:cNvSpPr>
          <p:nvPr/>
        </p:nvSpPr>
        <p:spPr>
          <a:xfrm>
            <a:off x="0" y="4554"/>
            <a:ext cx="7886700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latin typeface="Aptos" panose="020B0004020202020204" pitchFamily="34" charset="0"/>
              </a:rPr>
              <a:t>Brain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Mapping</a:t>
            </a:r>
            <a:endParaRPr lang="en-US" sz="3000" b="1" dirty="0">
              <a:latin typeface="Aptos" panose="020B0004020202020204" pitchFamily="34" charset="0"/>
            </a:endParaRPr>
          </a:p>
        </p:txBody>
      </p:sp>
      <p:pic>
        <p:nvPicPr>
          <p:cNvPr id="15" name="Graphic 14" descr="Thumbs up sign with solid fill">
            <a:extLst>
              <a:ext uri="{FF2B5EF4-FFF2-40B4-BE49-F238E27FC236}">
                <a16:creationId xmlns:a16="http://schemas.microsoft.com/office/drawing/2014/main" id="{D02B0F12-76C2-99CA-C7E1-3CA064127C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83316" y="3858447"/>
            <a:ext cx="207740" cy="20774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9B03398-BB1D-9581-C104-13AB53B7A0AE}"/>
              </a:ext>
            </a:extLst>
          </p:cNvPr>
          <p:cNvSpPr/>
          <p:nvPr/>
        </p:nvSpPr>
        <p:spPr>
          <a:xfrm>
            <a:off x="5825932" y="4232799"/>
            <a:ext cx="2610145" cy="2077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Population-level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inference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1" name="Graphic 10" descr="Thumbs Down with solid fill">
            <a:extLst>
              <a:ext uri="{FF2B5EF4-FFF2-40B4-BE49-F238E27FC236}">
                <a16:creationId xmlns:a16="http://schemas.microsoft.com/office/drawing/2014/main" id="{9DBF5B1B-4C54-11E8-08C3-F89C4D4FAC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75578" y="4251986"/>
            <a:ext cx="207738" cy="207738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7C1801C-2FBC-8963-354D-7D4C0AD20B76}"/>
              </a:ext>
            </a:extLst>
          </p:cNvPr>
          <p:cNvSpPr/>
          <p:nvPr/>
        </p:nvSpPr>
        <p:spPr>
          <a:xfrm>
            <a:off x="5825932" y="4521153"/>
            <a:ext cx="2280983" cy="2077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Univariate analysis </a:t>
            </a:r>
          </a:p>
        </p:txBody>
      </p:sp>
      <p:pic>
        <p:nvPicPr>
          <p:cNvPr id="14" name="Graphic 13" descr="Thumbs Down with solid fill">
            <a:extLst>
              <a:ext uri="{FF2B5EF4-FFF2-40B4-BE49-F238E27FC236}">
                <a16:creationId xmlns:a16="http://schemas.microsoft.com/office/drawing/2014/main" id="{469FD185-E433-7325-599F-97E309B92C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75578" y="4539350"/>
            <a:ext cx="207738" cy="207738"/>
          </a:xfrm>
          <a:prstGeom prst="rect">
            <a:avLst/>
          </a:prstGeom>
        </p:spPr>
      </p:pic>
      <p:pic>
        <p:nvPicPr>
          <p:cNvPr id="16" name="Graphic 15" descr="Man with solid fill">
            <a:extLst>
              <a:ext uri="{FF2B5EF4-FFF2-40B4-BE49-F238E27FC236}">
                <a16:creationId xmlns:a16="http://schemas.microsoft.com/office/drawing/2014/main" id="{C6B92DC5-835D-40CB-560C-FD24F03F69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1769" y="2693265"/>
            <a:ext cx="599095" cy="59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1570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6" grpId="0" animBg="1"/>
      <p:bldP spid="27" grpId="0"/>
      <p:bldP spid="28" grpId="0" animBg="1"/>
      <p:bldP spid="31" grpId="0" animBg="1"/>
      <p:bldP spid="33" grpId="0" animBg="1"/>
      <p:bldP spid="34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  <p:bldP spid="44" grpId="0"/>
      <p:bldP spid="45" grpId="0"/>
      <p:bldP spid="47" grpId="0"/>
      <p:bldP spid="49" grpId="0"/>
      <p:bldP spid="50" grpId="0"/>
      <p:bldP spid="51" grpId="0"/>
      <p:bldP spid="52" grpId="0"/>
      <p:bldP spid="53" grpId="0" animBg="1"/>
      <p:bldP spid="55" grpId="0"/>
      <p:bldP spid="56" grpId="0" animBg="1"/>
      <p:bldP spid="57" grpId="0"/>
      <p:bldP spid="58" grpId="0" animBg="1"/>
      <p:bldP spid="108" grpId="0" animBg="1"/>
      <p:bldP spid="4" grpId="0"/>
      <p:bldP spid="10" grpId="0"/>
      <p:bldP spid="2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98ACF-C2FC-5C1F-6661-262EC0ED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http://4.bp.blogspot.com/-VWu1M-nv9U8/T6fMXHQB_uI/AAAAAAAAAPE/r82P6DMCG1I/s640/images.jpg">
            <a:extLst>
              <a:ext uri="{FF2B5EF4-FFF2-40B4-BE49-F238E27FC236}">
                <a16:creationId xmlns:a16="http://schemas.microsoft.com/office/drawing/2014/main" id="{BBA51B30-9D07-8B98-22AF-FE0BEB289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117" y="1853507"/>
            <a:ext cx="1426895" cy="80603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1652735-3923-D13A-7EE5-F9DC8A70BC53}"/>
              </a:ext>
            </a:extLst>
          </p:cNvPr>
          <p:cNvSpPr/>
          <p:nvPr/>
        </p:nvSpPr>
        <p:spPr>
          <a:xfrm>
            <a:off x="4946831" y="1704473"/>
            <a:ext cx="302462" cy="10462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0E54DE-1E90-C865-90A8-129CE41D12BC}"/>
              </a:ext>
            </a:extLst>
          </p:cNvPr>
          <p:cNvSpPr/>
          <p:nvPr/>
        </p:nvSpPr>
        <p:spPr>
          <a:xfrm>
            <a:off x="4093640" y="1724942"/>
            <a:ext cx="163636" cy="175821"/>
          </a:xfrm>
          <a:prstGeom prst="ellipse">
            <a:avLst/>
          </a:prstGeom>
          <a:solidFill>
            <a:schemeClr val="accent3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FBC0CF6-1D36-00FC-4EA5-02CE7DF33C30}"/>
              </a:ext>
            </a:extLst>
          </p:cNvPr>
          <p:cNvSpPr/>
          <p:nvPr/>
        </p:nvSpPr>
        <p:spPr>
          <a:xfrm>
            <a:off x="4318731" y="1718674"/>
            <a:ext cx="163636" cy="175821"/>
          </a:xfrm>
          <a:prstGeom prst="ellipse">
            <a:avLst/>
          </a:prstGeom>
          <a:solidFill>
            <a:schemeClr val="accent3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D7AE5AD-7416-6B76-2639-847F7BF25CB3}"/>
              </a:ext>
            </a:extLst>
          </p:cNvPr>
          <p:cNvSpPr/>
          <p:nvPr/>
        </p:nvSpPr>
        <p:spPr>
          <a:xfrm>
            <a:off x="4973506" y="1718674"/>
            <a:ext cx="163636" cy="175821"/>
          </a:xfrm>
          <a:prstGeom prst="ellipse">
            <a:avLst/>
          </a:prstGeom>
          <a:solidFill>
            <a:schemeClr val="accent3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5520E4D-A04A-3EB0-E4CC-C12314B3BB42}"/>
              </a:ext>
            </a:extLst>
          </p:cNvPr>
          <p:cNvSpPr/>
          <p:nvPr/>
        </p:nvSpPr>
        <p:spPr>
          <a:xfrm>
            <a:off x="4084311" y="1981921"/>
            <a:ext cx="163636" cy="17582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843D6F-D533-5FEF-9EFB-98D3FE697465}"/>
              </a:ext>
            </a:extLst>
          </p:cNvPr>
          <p:cNvSpPr/>
          <p:nvPr/>
        </p:nvSpPr>
        <p:spPr>
          <a:xfrm>
            <a:off x="4309402" y="1975653"/>
            <a:ext cx="163636" cy="17582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270C5E5-E1F8-D684-3E6F-83ADAE52D373}"/>
              </a:ext>
            </a:extLst>
          </p:cNvPr>
          <p:cNvSpPr/>
          <p:nvPr/>
        </p:nvSpPr>
        <p:spPr>
          <a:xfrm>
            <a:off x="4964177" y="1975653"/>
            <a:ext cx="163636" cy="17582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285DF74-C9AE-7099-8F68-1AA7BC18ECA2}"/>
              </a:ext>
            </a:extLst>
          </p:cNvPr>
          <p:cNvSpPr/>
          <p:nvPr/>
        </p:nvSpPr>
        <p:spPr>
          <a:xfrm>
            <a:off x="4093640" y="2500005"/>
            <a:ext cx="163636" cy="17582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4B5700A-A9D0-6083-F241-F33FCDECB917}"/>
              </a:ext>
            </a:extLst>
          </p:cNvPr>
          <p:cNvSpPr/>
          <p:nvPr/>
        </p:nvSpPr>
        <p:spPr>
          <a:xfrm>
            <a:off x="4318731" y="2493737"/>
            <a:ext cx="163636" cy="17582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8A77490-2892-C517-8201-4609F26F5BBA}"/>
              </a:ext>
            </a:extLst>
          </p:cNvPr>
          <p:cNvSpPr/>
          <p:nvPr/>
        </p:nvSpPr>
        <p:spPr>
          <a:xfrm>
            <a:off x="4973506" y="2493737"/>
            <a:ext cx="163636" cy="17582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7A836F-D5DB-DAA5-4DB1-3D3D9323B40E}"/>
              </a:ext>
            </a:extLst>
          </p:cNvPr>
          <p:cNvSpPr txBox="1"/>
          <p:nvPr/>
        </p:nvSpPr>
        <p:spPr>
          <a:xfrm>
            <a:off x="4430995" y="1545417"/>
            <a:ext cx="61106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……</a:t>
            </a:r>
            <a:endParaRPr lang="en-US" sz="2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DAE76D-4F26-1BF6-D837-F69937D7980A}"/>
              </a:ext>
            </a:extLst>
          </p:cNvPr>
          <p:cNvSpPr txBox="1"/>
          <p:nvPr/>
        </p:nvSpPr>
        <p:spPr>
          <a:xfrm>
            <a:off x="4430374" y="1801888"/>
            <a:ext cx="61106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……</a:t>
            </a:r>
            <a:endParaRPr lang="en-US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F43EAA-07E0-768C-1D77-E976B391401E}"/>
              </a:ext>
            </a:extLst>
          </p:cNvPr>
          <p:cNvSpPr txBox="1"/>
          <p:nvPr/>
        </p:nvSpPr>
        <p:spPr>
          <a:xfrm>
            <a:off x="4430374" y="2301591"/>
            <a:ext cx="61106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……</a:t>
            </a:r>
            <a:endParaRPr lang="en-US" sz="2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416135-BEF5-90BF-DE46-7F34CB163A05}"/>
              </a:ext>
            </a:extLst>
          </p:cNvPr>
          <p:cNvSpPr txBox="1"/>
          <p:nvPr/>
        </p:nvSpPr>
        <p:spPr>
          <a:xfrm rot="5400000">
            <a:off x="4040439" y="2119671"/>
            <a:ext cx="39786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…</a:t>
            </a:r>
            <a:endParaRPr lang="en-US" sz="2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EBAC07-7DC1-2E6D-A23A-68A042E2F054}"/>
              </a:ext>
            </a:extLst>
          </p:cNvPr>
          <p:cNvSpPr txBox="1"/>
          <p:nvPr/>
        </p:nvSpPr>
        <p:spPr>
          <a:xfrm rot="5400000">
            <a:off x="4938964" y="2119671"/>
            <a:ext cx="39786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…</a:t>
            </a:r>
            <a:endParaRPr lang="en-US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172ADA8-2768-76DB-E034-51A2A0FF83D9}"/>
              </a:ext>
            </a:extLst>
          </p:cNvPr>
          <p:cNvSpPr txBox="1"/>
          <p:nvPr/>
        </p:nvSpPr>
        <p:spPr>
          <a:xfrm rot="16200000">
            <a:off x="2871387" y="2083177"/>
            <a:ext cx="21460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9556" algn="l"/>
              </a:tabLst>
              <a:defRPr/>
            </a:pPr>
            <a:r>
              <a:rPr lang="en-US" sz="1200" dirty="0">
                <a:solidFill>
                  <a:srgbClr val="000000"/>
                </a:solidFill>
                <a:latin typeface="+mj-lt"/>
              </a:rPr>
              <a:t>Measurements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2D8035E-645E-17E8-69E3-87BB36CEE97E}"/>
              </a:ext>
            </a:extLst>
          </p:cNvPr>
          <p:cNvSpPr txBox="1"/>
          <p:nvPr/>
        </p:nvSpPr>
        <p:spPr>
          <a:xfrm>
            <a:off x="4048770" y="1419982"/>
            <a:ext cx="10952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9556" algn="l"/>
              </a:tabLst>
              <a:defRPr/>
            </a:pPr>
            <a:r>
              <a:rPr lang="en-US" sz="1200" dirty="0">
                <a:solidFill>
                  <a:srgbClr val="000000"/>
                </a:solidFill>
                <a:latin typeface="+mj-lt"/>
              </a:rPr>
              <a:t>Participants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08CFE1-2710-EAB5-CE8B-E1B0A253D70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37EBA46-9838-33D4-B115-AF9AB1BB94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95622" y="1738227"/>
            <a:ext cx="1573886" cy="994604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tabLst>
                <a:tab pos="346075" algn="l"/>
              </a:tabLst>
              <a:defRPr/>
            </a:pPr>
            <a:r>
              <a:rPr lang="en-US" b="1" dirty="0">
                <a:solidFill>
                  <a:srgbClr val="000000"/>
                </a:solidFill>
                <a:latin typeface="+mj-lt"/>
              </a:rPr>
              <a:t>Machine </a:t>
            </a:r>
            <a:br>
              <a:rPr lang="en-US" b="1" dirty="0">
                <a:solidFill>
                  <a:srgbClr val="000000"/>
                </a:solidFill>
                <a:latin typeface="+mj-lt"/>
              </a:rPr>
            </a:br>
            <a:r>
              <a:rPr lang="en-US" b="1" dirty="0">
                <a:solidFill>
                  <a:srgbClr val="000000"/>
                </a:solidFill>
                <a:latin typeface="+mj-lt"/>
              </a:rPr>
              <a:t>Learning</a:t>
            </a:r>
          </a:p>
          <a:p>
            <a:pPr algn="ctr">
              <a:tabLst>
                <a:tab pos="346075" algn="l"/>
              </a:tabLst>
              <a:defRPr/>
            </a:pPr>
            <a:r>
              <a:rPr lang="en-US" b="1" dirty="0">
                <a:solidFill>
                  <a:srgbClr val="000000"/>
                </a:solidFill>
                <a:latin typeface="+mj-lt"/>
              </a:rPr>
              <a:t>Model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1774A74-2E32-2255-3049-1BCCA7C4470F}"/>
              </a:ext>
            </a:extLst>
          </p:cNvPr>
          <p:cNvSpPr/>
          <p:nvPr/>
        </p:nvSpPr>
        <p:spPr bwMode="auto">
          <a:xfrm>
            <a:off x="5266466" y="2120313"/>
            <a:ext cx="261922" cy="2277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80E6E0-1366-4782-9C41-D0E779027E16}"/>
              </a:ext>
            </a:extLst>
          </p:cNvPr>
          <p:cNvSpPr txBox="1"/>
          <p:nvPr/>
        </p:nvSpPr>
        <p:spPr>
          <a:xfrm>
            <a:off x="6013338" y="3494010"/>
            <a:ext cx="1210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CN" sz="1400" dirty="0">
                <a:solidFill>
                  <a:srgbClr val="000000"/>
                </a:solidFill>
                <a:ea typeface="ヒラギノ角ゴ Pro W3"/>
                <a:sym typeface="Wingdings" pitchFamily="2" charset="2"/>
              </a:rPr>
              <a:t>Healthy</a:t>
            </a:r>
            <a:endParaRPr lang="en-US" altLang="en-US" sz="1400" dirty="0">
              <a:solidFill>
                <a:srgbClr val="000000"/>
              </a:solidFill>
              <a:ea typeface="ヒラギノ角ゴ Pro W3"/>
            </a:endParaRPr>
          </a:p>
          <a:p>
            <a:pPr lvl="0"/>
            <a:r>
              <a:rPr lang="en-US" altLang="zh-CN" sz="1400" dirty="0">
                <a:solidFill>
                  <a:srgbClr val="000000"/>
                </a:solidFill>
                <a:ea typeface="ヒラギノ角ゴ Pro W3"/>
                <a:sym typeface="Wingdings" pitchFamily="2" charset="2"/>
              </a:rPr>
              <a:t>Diseased</a:t>
            </a:r>
            <a:endParaRPr lang="en-US" altLang="en-US" sz="1400" dirty="0">
              <a:solidFill>
                <a:srgbClr val="000000"/>
              </a:solidFill>
              <a:ea typeface="ヒラギノ角ゴ Pro W3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9342D5-A673-0A8B-053C-1DF757D2A8B2}"/>
              </a:ext>
            </a:extLst>
          </p:cNvPr>
          <p:cNvSpPr/>
          <p:nvPr/>
        </p:nvSpPr>
        <p:spPr>
          <a:xfrm>
            <a:off x="5892067" y="3566310"/>
            <a:ext cx="162398" cy="1709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F1081E-E81A-C46C-123C-A54F746D58A1}"/>
              </a:ext>
            </a:extLst>
          </p:cNvPr>
          <p:cNvSpPr/>
          <p:nvPr/>
        </p:nvSpPr>
        <p:spPr>
          <a:xfrm>
            <a:off x="5892067" y="3777047"/>
            <a:ext cx="162398" cy="1709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19F4BB-C27F-6A64-EA67-F85BD5F23F8F}"/>
              </a:ext>
            </a:extLst>
          </p:cNvPr>
          <p:cNvSpPr txBox="1"/>
          <p:nvPr/>
        </p:nvSpPr>
        <p:spPr>
          <a:xfrm>
            <a:off x="5562720" y="3171717"/>
            <a:ext cx="1648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9556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+mj-lt"/>
              </a:rPr>
              <a:t>Label Participant</a:t>
            </a:r>
          </a:p>
        </p:txBody>
      </p:sp>
      <p:sp>
        <p:nvSpPr>
          <p:cNvPr id="17" name="AutoShape 4">
            <a:extLst>
              <a:ext uri="{FF2B5EF4-FFF2-40B4-BE49-F238E27FC236}">
                <a16:creationId xmlns:a16="http://schemas.microsoft.com/office/drawing/2014/main" id="{C7F474D3-B6AA-5AA8-1421-6D343FDEED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89159" y="3145123"/>
            <a:ext cx="1573886" cy="93594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tabLst>
                <a:tab pos="346075" algn="l"/>
              </a:tabLst>
              <a:defRPr/>
            </a:pPr>
            <a:endParaRPr lang="en-US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51A3D70-E0F6-04AD-F063-F5B21623C70D}"/>
              </a:ext>
            </a:extLst>
          </p:cNvPr>
          <p:cNvSpPr/>
          <p:nvPr/>
        </p:nvSpPr>
        <p:spPr bwMode="auto">
          <a:xfrm rot="5400000">
            <a:off x="6225573" y="2824185"/>
            <a:ext cx="348296" cy="2277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6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145D806-B044-5507-D55C-43A8E253A5B5}"/>
              </a:ext>
            </a:extLst>
          </p:cNvPr>
          <p:cNvSpPr/>
          <p:nvPr/>
        </p:nvSpPr>
        <p:spPr>
          <a:xfrm>
            <a:off x="5400977" y="4193514"/>
            <a:ext cx="2005663" cy="207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Subject-level inference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57B6F5AC-7D80-2EDC-EE66-DBCE8F396DA4}"/>
              </a:ext>
            </a:extLst>
          </p:cNvPr>
          <p:cNvSpPr/>
          <p:nvPr/>
        </p:nvSpPr>
        <p:spPr bwMode="auto">
          <a:xfrm>
            <a:off x="7174501" y="2132774"/>
            <a:ext cx="735872" cy="2277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6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E99A91-7945-5B9C-57D1-9CA171B3C108}"/>
              </a:ext>
            </a:extLst>
          </p:cNvPr>
          <p:cNvSpPr txBox="1"/>
          <p:nvPr/>
        </p:nvSpPr>
        <p:spPr>
          <a:xfrm>
            <a:off x="7486650" y="3133360"/>
            <a:ext cx="20157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9556" algn="l"/>
              </a:tabLst>
              <a:defRPr/>
            </a:pPr>
            <a:r>
              <a:rPr lang="en-US" altLang="zh-CN" sz="1400" dirty="0">
                <a:solidFill>
                  <a:srgbClr val="000000"/>
                </a:solidFill>
                <a:latin typeface="Aptos" panose="020B0004020202020204" pitchFamily="34" charset="0"/>
              </a:rPr>
              <a:t>Model</a:t>
            </a:r>
            <a:r>
              <a:rPr lang="zh-CN" altLang="en-US" sz="14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algn="ctr">
              <a:tabLst>
                <a:tab pos="259556" algn="l"/>
              </a:tabLst>
              <a:defRPr/>
            </a:pPr>
            <a:r>
              <a:rPr lang="en-US" altLang="zh-CN" sz="1400" dirty="0">
                <a:solidFill>
                  <a:srgbClr val="000000"/>
                </a:solidFill>
                <a:latin typeface="Aptos" panose="020B0004020202020204" pitchFamily="34" charset="0"/>
              </a:rPr>
              <a:t>Interpretation</a:t>
            </a:r>
            <a:endParaRPr lang="en-US" sz="140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4E261ED-EEBD-9701-C322-A4674A0496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-206"/>
          <a:stretch/>
        </p:blipFill>
        <p:spPr>
          <a:xfrm>
            <a:off x="7629382" y="1252891"/>
            <a:ext cx="1622468" cy="1858736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BE62041C-C89B-0270-874C-D70F61F1A464}"/>
              </a:ext>
            </a:extLst>
          </p:cNvPr>
          <p:cNvSpPr/>
          <p:nvPr/>
        </p:nvSpPr>
        <p:spPr bwMode="auto">
          <a:xfrm>
            <a:off x="3275259" y="2064787"/>
            <a:ext cx="435347" cy="266193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3D2FA9-FE24-7992-B7BC-C95E13CA5757}"/>
              </a:ext>
            </a:extLst>
          </p:cNvPr>
          <p:cNvSpPr txBox="1"/>
          <p:nvPr/>
        </p:nvSpPr>
        <p:spPr>
          <a:xfrm>
            <a:off x="3412270" y="2808147"/>
            <a:ext cx="1745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9556" algn="l"/>
              </a:tabLst>
              <a:defRPr/>
            </a:pPr>
            <a:r>
              <a:rPr lang="en-US" altLang="zh-CN" sz="1800" b="1" dirty="0">
                <a:solidFill>
                  <a:srgbClr val="000000"/>
                </a:solidFill>
                <a:latin typeface="+mj-lt"/>
              </a:rPr>
              <a:t>Data</a:t>
            </a:r>
            <a:r>
              <a:rPr lang="zh-CN" altLang="en-US" sz="1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+mj-lt"/>
              </a:rPr>
              <a:t>Processing</a:t>
            </a:r>
            <a:endParaRPr lang="en-US" sz="1800" b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03981E2-F317-BD4A-17C1-E799E735F8BF}"/>
              </a:ext>
            </a:extLst>
          </p:cNvPr>
          <p:cNvGrpSpPr/>
          <p:nvPr/>
        </p:nvGrpSpPr>
        <p:grpSpPr>
          <a:xfrm>
            <a:off x="1297334" y="2894815"/>
            <a:ext cx="1700026" cy="565440"/>
            <a:chOff x="490853" y="3268082"/>
            <a:chExt cx="1700026" cy="565440"/>
          </a:xfrm>
        </p:grpSpPr>
        <p:sp>
          <p:nvSpPr>
            <p:cNvPr id="35" name="AutoShape 5">
              <a:extLst>
                <a:ext uri="{FF2B5EF4-FFF2-40B4-BE49-F238E27FC236}">
                  <a16:creationId xmlns:a16="http://schemas.microsoft.com/office/drawing/2014/main" id="{415E8778-4DEB-BC5B-E4A2-020B3E1BB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3" y="3268082"/>
              <a:ext cx="1700026" cy="565440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38100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accent1"/>
                </a:buClr>
                <a:buSzPct val="80000"/>
                <a:buFont typeface="Courier New" pitchFamily="49" charset="0"/>
                <a:buChar char="o"/>
                <a:defRPr sz="3000">
                  <a:solidFill>
                    <a:schemeClr val="tx1"/>
                  </a:solidFill>
                  <a:latin typeface="Gill Sans MT" pitchFamily="34" charset="0"/>
                  <a:ea typeface="ヒラギノ角ゴ Pro W3" charset="-128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Font typeface="Courier New" pitchFamily="49" charset="0"/>
                <a:buChar char="o"/>
                <a:defRPr sz="2800">
                  <a:solidFill>
                    <a:schemeClr val="tx1"/>
                  </a:solidFill>
                  <a:latin typeface="Gill Sans MT" pitchFamily="34" charset="0"/>
                  <a:ea typeface="ヒラギノ角ゴ Pro W3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Courier New" pitchFamily="49" charset="0"/>
                <a:buChar char="o"/>
                <a:defRPr sz="24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5B9EA4"/>
                </a:buClr>
                <a:buFont typeface="Courier New" pitchFamily="49" charset="0"/>
                <a:buChar char="o"/>
                <a:defRPr sz="20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D5B57"/>
                </a:buClr>
                <a:buFont typeface="Courier New" pitchFamily="49" charset="0"/>
                <a:buChar char="o"/>
                <a:defRPr sz="20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D5B57"/>
                </a:buClr>
                <a:buFont typeface="Courier New" pitchFamily="49" charset="0"/>
                <a:buChar char="o"/>
                <a:defRPr sz="20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D5B57"/>
                </a:buClr>
                <a:buFont typeface="Courier New" pitchFamily="49" charset="0"/>
                <a:buChar char="o"/>
                <a:defRPr sz="20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D5B57"/>
                </a:buClr>
                <a:buFont typeface="Courier New" pitchFamily="49" charset="0"/>
                <a:buChar char="o"/>
                <a:defRPr sz="20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D5B57"/>
                </a:buClr>
                <a:buFont typeface="Courier New" pitchFamily="49" charset="0"/>
                <a:buChar char="o"/>
                <a:defRPr sz="20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36" name="Picture 35" descr="A close-up of a person's face&#10;&#10;Description automatically generated with medium confidence">
              <a:extLst>
                <a:ext uri="{FF2B5EF4-FFF2-40B4-BE49-F238E27FC236}">
                  <a16:creationId xmlns:a16="http://schemas.microsoft.com/office/drawing/2014/main" id="{0669246E-FA04-BCB9-018E-BB770E148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19" b="3106"/>
            <a:stretch/>
          </p:blipFill>
          <p:spPr>
            <a:xfrm rot="16200000">
              <a:off x="1112791" y="3355853"/>
              <a:ext cx="474920" cy="412909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B43E2B0-6954-8DE4-6D49-E9E54EF9642B}"/>
                </a:ext>
              </a:extLst>
            </p:cNvPr>
            <p:cNvSpPr/>
            <p:nvPr/>
          </p:nvSpPr>
          <p:spPr>
            <a:xfrm>
              <a:off x="1555052" y="3315731"/>
              <a:ext cx="509087" cy="474921"/>
            </a:xfrm>
            <a:prstGeom prst="ellipse">
              <a:avLst/>
            </a:prstGeom>
            <a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9000" b="-9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F97C6C1-E8E6-C62C-B852-E32542B9F871}"/>
                </a:ext>
              </a:extLst>
            </p:cNvPr>
            <p:cNvSpPr/>
            <p:nvPr/>
          </p:nvSpPr>
          <p:spPr>
            <a:xfrm>
              <a:off x="633005" y="3315731"/>
              <a:ext cx="442259" cy="481061"/>
            </a:xfrm>
            <a:prstGeom prst="ellipse">
              <a:avLst/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516" t="-6000" r="-6400" b="-6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41F93DC-B3BC-CF74-A007-7352B96C3B9B}"/>
              </a:ext>
            </a:extLst>
          </p:cNvPr>
          <p:cNvSpPr txBox="1"/>
          <p:nvPr/>
        </p:nvSpPr>
        <p:spPr>
          <a:xfrm>
            <a:off x="1314665" y="3481122"/>
            <a:ext cx="1700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9556" algn="l"/>
              </a:tabLst>
              <a:defRPr/>
            </a:pPr>
            <a:r>
              <a:rPr lang="en-US" sz="1800" b="1" dirty="0">
                <a:solidFill>
                  <a:srgbClr val="000000"/>
                </a:solidFill>
                <a:latin typeface="+mj-lt"/>
              </a:rPr>
              <a:t>Data Collection</a:t>
            </a:r>
          </a:p>
        </p:txBody>
      </p:sp>
      <p:pic>
        <p:nvPicPr>
          <p:cNvPr id="66" name="Picture 4" descr="How to Prepare for an MRI | Premier Imaging">
            <a:extLst>
              <a:ext uri="{FF2B5EF4-FFF2-40B4-BE49-F238E27FC236}">
                <a16:creationId xmlns:a16="http://schemas.microsoft.com/office/drawing/2014/main" id="{805E4503-0013-5A5B-92BF-51C880C8C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1" t="20082" r="14414"/>
          <a:stretch>
            <a:fillRect/>
          </a:stretch>
        </p:blipFill>
        <p:spPr bwMode="auto">
          <a:xfrm>
            <a:off x="1191047" y="1328027"/>
            <a:ext cx="1870357" cy="146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1983931-522C-DEA6-CA90-4CFCFC78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9B9F3655-4631-CDF0-DF3C-B90B097F1496}"/>
              </a:ext>
            </a:extLst>
          </p:cNvPr>
          <p:cNvSpPr txBox="1">
            <a:spLocks/>
          </p:cNvSpPr>
          <p:nvPr/>
        </p:nvSpPr>
        <p:spPr>
          <a:xfrm>
            <a:off x="0" y="4554"/>
            <a:ext cx="7886700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latin typeface="Aptos" panose="020B0004020202020204" pitchFamily="34" charset="0"/>
              </a:rPr>
              <a:t>Brain-Based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Predictive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Modeling</a:t>
            </a:r>
            <a:endParaRPr lang="en-US" sz="3000" b="1" dirty="0">
              <a:latin typeface="Aptos" panose="020B0004020202020204" pitchFamily="34" charset="0"/>
            </a:endParaRPr>
          </a:p>
        </p:txBody>
      </p:sp>
      <p:pic>
        <p:nvPicPr>
          <p:cNvPr id="2" name="Graphic 1" descr="Man with solid fill">
            <a:extLst>
              <a:ext uri="{FF2B5EF4-FFF2-40B4-BE49-F238E27FC236}">
                <a16:creationId xmlns:a16="http://schemas.microsoft.com/office/drawing/2014/main" id="{3739E8A3-253D-56AE-11FD-4DA094E2E8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523" y="1533551"/>
            <a:ext cx="599095" cy="599095"/>
          </a:xfrm>
          <a:prstGeom prst="rect">
            <a:avLst/>
          </a:prstGeom>
        </p:spPr>
      </p:pic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D67FF71C-8F9A-AC89-3E36-3E74003AA7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8435" y="1647536"/>
            <a:ext cx="599095" cy="599095"/>
          </a:xfrm>
          <a:prstGeom prst="rect">
            <a:avLst/>
          </a:prstGeom>
        </p:spPr>
      </p:pic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A8D8DA78-1171-04D5-6959-900C35D7C3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2157494"/>
            <a:ext cx="599095" cy="599095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E4496AFF-13C7-8A0C-3938-25D064C7F6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3706" y="2059123"/>
            <a:ext cx="599095" cy="599095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7776811C-4DE7-C995-2647-EC36D28CCE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3838" y="2271391"/>
            <a:ext cx="599095" cy="599095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2E1EEF31-9C8B-E6F7-7085-B03F0CCFE7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1769" y="2693265"/>
            <a:ext cx="599095" cy="59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0767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  <p:bldP spid="11" grpId="0" animBg="1"/>
      <p:bldP spid="13" grpId="0"/>
      <p:bldP spid="14" grpId="0" animBg="1"/>
      <p:bldP spid="15" grpId="0" animBg="1"/>
      <p:bldP spid="16" grpId="0"/>
      <p:bldP spid="17" grpId="0" animBg="1"/>
      <p:bldP spid="18" grpId="0" animBg="1"/>
      <p:bldP spid="19" grpId="0" animBg="1"/>
      <p:bldP spid="22" grpId="0" animBg="1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07FD3-D7F2-31A4-A6C4-C5EF84805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7F49897-7C8D-5879-0874-2FCE25452499}"/>
              </a:ext>
            </a:extLst>
          </p:cNvPr>
          <p:cNvSpPr/>
          <p:nvPr/>
        </p:nvSpPr>
        <p:spPr>
          <a:xfrm>
            <a:off x="214685" y="4468633"/>
            <a:ext cx="3124877" cy="435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3803BC-66C0-D8EB-233D-CAD464C30D7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F0FA6D-C958-1696-714B-3F3E0C0974E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9" name="Picture 247" descr="2010-12_strip-cere_trueseg_axial_overlay.png">
            <a:extLst>
              <a:ext uri="{FF2B5EF4-FFF2-40B4-BE49-F238E27FC236}">
                <a16:creationId xmlns:a16="http://schemas.microsoft.com/office/drawing/2014/main" id="{9E8D52A5-223D-471E-F357-E9D39826CB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16" y="3204614"/>
            <a:ext cx="1079897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48" descr="2011-07_strip-cere_trueseg_axial_overlay.png">
            <a:extLst>
              <a:ext uri="{FF2B5EF4-FFF2-40B4-BE49-F238E27FC236}">
                <a16:creationId xmlns:a16="http://schemas.microsoft.com/office/drawing/2014/main" id="{4F14C59D-1AFE-589E-AFA5-2856BEA3C5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862" y="1585365"/>
            <a:ext cx="994172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49" descr="2012-04_strip-cere_trueseg_axial_overlay.png">
            <a:extLst>
              <a:ext uri="{FF2B5EF4-FFF2-40B4-BE49-F238E27FC236}">
                <a16:creationId xmlns:a16="http://schemas.microsoft.com/office/drawing/2014/main" id="{18A9A470-9175-776E-F851-EB1DDB0A30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16" y="2237826"/>
            <a:ext cx="1026319" cy="102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50" descr="2011-03_strip-cere_trueseg_axial.png">
            <a:extLst>
              <a:ext uri="{FF2B5EF4-FFF2-40B4-BE49-F238E27FC236}">
                <a16:creationId xmlns:a16="http://schemas.microsoft.com/office/drawing/2014/main" id="{E57D103E-9A66-67C1-5455-A05CA9B456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671" y="882895"/>
            <a:ext cx="995363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26" descr="AAL.png">
            <a:extLst>
              <a:ext uri="{FF2B5EF4-FFF2-40B4-BE49-F238E27FC236}">
                <a16:creationId xmlns:a16="http://schemas.microsoft.com/office/drawing/2014/main" id="{E22E1B7B-5E3D-4D94-1F58-B3509CE405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9" t="16096" r="14415" b="8917"/>
          <a:stretch>
            <a:fillRect/>
          </a:stretch>
        </p:blipFill>
        <p:spPr bwMode="auto">
          <a:xfrm>
            <a:off x="1234575" y="3889819"/>
            <a:ext cx="702469" cy="79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47290BD-D1B3-3AEA-94FB-0CF5D90D64E0}"/>
              </a:ext>
            </a:extLst>
          </p:cNvPr>
          <p:cNvSpPr/>
          <p:nvPr/>
        </p:nvSpPr>
        <p:spPr>
          <a:xfrm>
            <a:off x="434358" y="773954"/>
            <a:ext cx="756047" cy="253916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/>
          <a:p>
            <a:pPr algn="ctr"/>
            <a:r>
              <a:rPr lang="en-US" sz="1050">
                <a:effectLst>
                  <a:outerShdw blurRad="38100" dist="38100" dir="2700000" algn="tl">
                    <a:srgbClr val="C0C0C0"/>
                  </a:outerShdw>
                </a:effectLst>
              </a:rPr>
              <a:t>T1 MRI</a:t>
            </a:r>
          </a:p>
        </p:txBody>
      </p:sp>
      <p:pic>
        <p:nvPicPr>
          <p:cNvPr id="40" name="Picture 329" descr="3d_render_3001.png">
            <a:extLst>
              <a:ext uri="{FF2B5EF4-FFF2-40B4-BE49-F238E27FC236}">
                <a16:creationId xmlns:a16="http://schemas.microsoft.com/office/drawing/2014/main" id="{C9B39B1F-0CDB-A88F-C3D3-440DF786EBC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4" t="28354" r="26086" b="21445"/>
          <a:stretch>
            <a:fillRect/>
          </a:stretch>
        </p:blipFill>
        <p:spPr bwMode="auto">
          <a:xfrm>
            <a:off x="541514" y="1097804"/>
            <a:ext cx="540544" cy="67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331" descr="3d_render_3020.png">
            <a:extLst>
              <a:ext uri="{FF2B5EF4-FFF2-40B4-BE49-F238E27FC236}">
                <a16:creationId xmlns:a16="http://schemas.microsoft.com/office/drawing/2014/main" id="{A2F3A52C-A186-B8E5-BDC6-2B35E255E96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31503" r="24579" b="22462"/>
          <a:stretch>
            <a:fillRect/>
          </a:stretch>
        </p:blipFill>
        <p:spPr bwMode="auto">
          <a:xfrm>
            <a:off x="541514" y="2496788"/>
            <a:ext cx="594122" cy="67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32" descr="3d_render_3011.png">
            <a:extLst>
              <a:ext uri="{FF2B5EF4-FFF2-40B4-BE49-F238E27FC236}">
                <a16:creationId xmlns:a16="http://schemas.microsoft.com/office/drawing/2014/main" id="{39DEBADA-D282-7AA7-EC66-6A14A2FD69B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9" t="26273" r="24831" b="20834"/>
          <a:stretch>
            <a:fillRect/>
          </a:stretch>
        </p:blipFill>
        <p:spPr bwMode="auto">
          <a:xfrm>
            <a:off x="541514" y="1746694"/>
            <a:ext cx="594122" cy="758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333" descr="3d_render_3055.png">
            <a:extLst>
              <a:ext uri="{FF2B5EF4-FFF2-40B4-BE49-F238E27FC236}">
                <a16:creationId xmlns:a16="http://schemas.microsoft.com/office/drawing/2014/main" id="{0EA539AC-E906-26DE-EE06-761A3AC76A5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9" t="25525" r="26350" b="23480"/>
          <a:stretch>
            <a:fillRect/>
          </a:stretch>
        </p:blipFill>
        <p:spPr bwMode="auto">
          <a:xfrm>
            <a:off x="541514" y="3365944"/>
            <a:ext cx="600075" cy="81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Group 334">
            <a:extLst>
              <a:ext uri="{FF2B5EF4-FFF2-40B4-BE49-F238E27FC236}">
                <a16:creationId xmlns:a16="http://schemas.microsoft.com/office/drawing/2014/main" id="{59FE021A-DC63-C7DB-9CAA-8005F4747525}"/>
              </a:ext>
            </a:extLst>
          </p:cNvPr>
          <p:cNvGrpSpPr>
            <a:grpSpLocks/>
          </p:cNvGrpSpPr>
          <p:nvPr/>
        </p:nvGrpSpPr>
        <p:grpSpPr bwMode="auto">
          <a:xfrm>
            <a:off x="734075" y="3001609"/>
            <a:ext cx="237566" cy="441997"/>
            <a:chOff x="1947159" y="3929507"/>
            <a:chExt cx="317704" cy="58897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620FA97-88EB-3240-45E6-71F12CE6DE66}"/>
                </a:ext>
              </a:extLst>
            </p:cNvPr>
            <p:cNvSpPr/>
            <p:nvPr/>
          </p:nvSpPr>
          <p:spPr>
            <a:xfrm>
              <a:off x="1947159" y="3929507"/>
              <a:ext cx="317704" cy="4306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500" b="1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 charset="0"/>
                  <a:ea typeface="ＭＳ Ｐゴシック" charset="0"/>
                  <a:cs typeface="ＭＳ Ｐゴシック" charset="0"/>
                </a:rPr>
                <a:t>.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7965DDF-B67A-8FDC-EBD2-A7967DD10B27}"/>
                </a:ext>
              </a:extLst>
            </p:cNvPr>
            <p:cNvSpPr/>
            <p:nvPr/>
          </p:nvSpPr>
          <p:spPr>
            <a:xfrm>
              <a:off x="1947159" y="4007345"/>
              <a:ext cx="317704" cy="4306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500" b="1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 charset="0"/>
                  <a:ea typeface="ＭＳ Ｐゴシック" charset="0"/>
                  <a:cs typeface="ＭＳ Ｐゴシック" charset="0"/>
                </a:rPr>
                <a:t>.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EEC4728-2B13-C508-55D2-4C90A1EF71B8}"/>
                </a:ext>
              </a:extLst>
            </p:cNvPr>
            <p:cNvSpPr/>
            <p:nvPr/>
          </p:nvSpPr>
          <p:spPr>
            <a:xfrm>
              <a:off x="1947159" y="4087854"/>
              <a:ext cx="317704" cy="4306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500" b="1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 charset="0"/>
                  <a:ea typeface="ＭＳ Ｐゴシック" charset="0"/>
                  <a:cs typeface="ＭＳ Ｐゴシック" charset="0"/>
                </a:rPr>
                <a:t>.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1FE428-C648-9281-ABCD-F873EC4B847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667250" y="1380577"/>
            <a:ext cx="513159" cy="2544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7B2833-8AD6-6580-B6DE-A259277D841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99472" y="1769911"/>
            <a:ext cx="194072" cy="576263"/>
          </a:xfrm>
          <a:prstGeom prst="line">
            <a:avLst/>
          </a:prstGeom>
          <a:noFill/>
          <a:ln w="3175">
            <a:solidFill>
              <a:srgbClr val="4F81BD"/>
            </a:solidFill>
            <a:prstDash val="dot"/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5EBE3EA-AFD4-B7D4-1556-5E637E33AEF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41144" y="2124718"/>
            <a:ext cx="152400" cy="167878"/>
          </a:xfrm>
          <a:prstGeom prst="line">
            <a:avLst/>
          </a:prstGeom>
          <a:noFill/>
          <a:ln w="3175">
            <a:solidFill>
              <a:srgbClr val="4F81BD"/>
            </a:solidFill>
            <a:prstDash val="dot"/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F37E3B3-2073-28F7-4CD4-642F7E83A58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73290" y="2742652"/>
            <a:ext cx="120254" cy="154781"/>
          </a:xfrm>
          <a:prstGeom prst="line">
            <a:avLst/>
          </a:prstGeom>
          <a:noFill/>
          <a:ln w="3175">
            <a:solidFill>
              <a:srgbClr val="4F81BD"/>
            </a:solidFill>
            <a:prstDash val="dot"/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9AB76A1-72A4-2DD1-576B-B4FD857A974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54091" y="1368670"/>
            <a:ext cx="1026319" cy="0"/>
          </a:xfrm>
          <a:prstGeom prst="straightConnector1">
            <a:avLst/>
          </a:prstGeom>
          <a:noFill/>
          <a:ln w="6350">
            <a:solidFill>
              <a:srgbClr val="000000"/>
            </a:solidFill>
            <a:prstDash val="dash"/>
            <a:round/>
            <a:headEnd/>
            <a:tailEnd type="arrow" w="sm" len="sm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163ADD11-7FCE-D1D1-F5A6-397BAB8CAB6F}"/>
              </a:ext>
            </a:extLst>
          </p:cNvPr>
          <p:cNvSpPr/>
          <p:nvPr/>
        </p:nvSpPr>
        <p:spPr>
          <a:xfrm>
            <a:off x="1018955" y="4602067"/>
            <a:ext cx="129659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/>
            <a:r>
              <a:rPr lang="en-US" sz="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Atlas </a:t>
            </a:r>
            <a:r>
              <a:rPr lang="en-US" altLang="zh-CN" sz="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sz="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egistered to each </a:t>
            </a:r>
            <a:r>
              <a:rPr lang="en-US" altLang="zh-CN" sz="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  <a:r>
              <a:rPr lang="en-US" sz="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ubject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744DF40-9E6A-6B17-D6EF-749008291125}"/>
              </a:ext>
            </a:extLst>
          </p:cNvPr>
          <p:cNvSpPr/>
          <p:nvPr/>
        </p:nvSpPr>
        <p:spPr>
          <a:xfrm>
            <a:off x="1856559" y="774549"/>
            <a:ext cx="1295400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/>
            <a:r>
              <a:rPr lang="en-US" altLang="zh-CN" sz="105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Segmentation</a:t>
            </a:r>
            <a:endParaRPr lang="en-US" sz="105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63" name="Group 359">
            <a:extLst>
              <a:ext uri="{FF2B5EF4-FFF2-40B4-BE49-F238E27FC236}">
                <a16:creationId xmlns:a16="http://schemas.microsoft.com/office/drawing/2014/main" id="{5EEB2C36-C649-A112-CAD1-2E7304B699AC}"/>
              </a:ext>
            </a:extLst>
          </p:cNvPr>
          <p:cNvGrpSpPr>
            <a:grpSpLocks/>
          </p:cNvGrpSpPr>
          <p:nvPr/>
        </p:nvGrpSpPr>
        <p:grpSpPr bwMode="auto">
          <a:xfrm>
            <a:off x="2372379" y="3002204"/>
            <a:ext cx="237566" cy="441997"/>
            <a:chOff x="1948151" y="3929507"/>
            <a:chExt cx="315718" cy="58897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A7F34C3-8224-E168-E776-B049999FE832}"/>
                </a:ext>
              </a:extLst>
            </p:cNvPr>
            <p:cNvSpPr/>
            <p:nvPr/>
          </p:nvSpPr>
          <p:spPr>
            <a:xfrm>
              <a:off x="1948151" y="3929507"/>
              <a:ext cx="315718" cy="4306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500" b="1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 charset="0"/>
                  <a:ea typeface="ＭＳ Ｐゴシック" charset="0"/>
                  <a:cs typeface="ＭＳ Ｐゴシック" charset="0"/>
                </a:rPr>
                <a:t>.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0FCC486-6D5D-443E-5824-549D38A64E48}"/>
                </a:ext>
              </a:extLst>
            </p:cNvPr>
            <p:cNvSpPr/>
            <p:nvPr/>
          </p:nvSpPr>
          <p:spPr>
            <a:xfrm>
              <a:off x="1948151" y="4007345"/>
              <a:ext cx="315718" cy="4306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500" b="1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 charset="0"/>
                  <a:ea typeface="ＭＳ Ｐゴシック" charset="0"/>
                  <a:cs typeface="ＭＳ Ｐゴシック" charset="0"/>
                </a:rPr>
                <a:t>.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D5BCCF3-A2F5-F583-45D9-CE7FF637BA67}"/>
                </a:ext>
              </a:extLst>
            </p:cNvPr>
            <p:cNvSpPr/>
            <p:nvPr/>
          </p:nvSpPr>
          <p:spPr>
            <a:xfrm>
              <a:off x="1948151" y="4087854"/>
              <a:ext cx="315718" cy="4306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500" b="1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 charset="0"/>
                  <a:ea typeface="ＭＳ Ｐゴシック" charset="0"/>
                  <a:cs typeface="ＭＳ Ｐゴシック" charset="0"/>
                </a:rPr>
                <a:t>.</a:t>
              </a: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CCDEC85-EF33-47E6-1B2A-3D91E76232A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54091" y="2071139"/>
            <a:ext cx="1026319" cy="0"/>
          </a:xfrm>
          <a:prstGeom prst="straightConnector1">
            <a:avLst/>
          </a:prstGeom>
          <a:noFill/>
          <a:ln w="6350">
            <a:solidFill>
              <a:srgbClr val="000000"/>
            </a:solidFill>
            <a:prstDash val="dash"/>
            <a:round/>
            <a:headEnd/>
            <a:tailEnd type="arrow" w="sm" len="sm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8D04158-9975-234C-1276-0E84F8E7483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54091" y="2777180"/>
            <a:ext cx="1026319" cy="0"/>
          </a:xfrm>
          <a:prstGeom prst="straightConnector1">
            <a:avLst/>
          </a:prstGeom>
          <a:noFill/>
          <a:ln w="6350">
            <a:solidFill>
              <a:srgbClr val="000000"/>
            </a:solidFill>
            <a:prstDash val="dash"/>
            <a:round/>
            <a:headEnd/>
            <a:tailEnd type="arrow" w="sm" len="sm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403D0B4-E14F-33AE-05F2-4505C75F4EF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54091" y="3798736"/>
            <a:ext cx="1026319" cy="0"/>
          </a:xfrm>
          <a:prstGeom prst="straightConnector1">
            <a:avLst/>
          </a:prstGeom>
          <a:noFill/>
          <a:ln w="6350">
            <a:solidFill>
              <a:srgbClr val="000000"/>
            </a:solidFill>
            <a:prstDash val="dash"/>
            <a:round/>
            <a:headEnd/>
            <a:tailEnd type="arrow" w="sm" len="sm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821BC75-A93E-5FA3-C3A0-C0122C7711F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667251" y="2080670"/>
            <a:ext cx="500797" cy="18448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8433AE4-5276-2F46-524A-620E4819A93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667250" y="2777180"/>
            <a:ext cx="513159" cy="1148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0AB885B-674E-35CD-8FAB-A21E59D0DD5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667251" y="3798736"/>
            <a:ext cx="494228" cy="1267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1D8027D-CE3F-B5B4-9CBC-B3D19E906A44}"/>
              </a:ext>
            </a:extLst>
          </p:cNvPr>
          <p:cNvSpPr txBox="1"/>
          <p:nvPr/>
        </p:nvSpPr>
        <p:spPr>
          <a:xfrm>
            <a:off x="-1995777" y="-12165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076" name="Picture 4" descr="Overview of structural brain metrics. Coronal slice of an individual... |  Download Scientific Diagram">
            <a:extLst>
              <a:ext uri="{FF2B5EF4-FFF2-40B4-BE49-F238E27FC236}">
                <a16:creationId xmlns:a16="http://schemas.microsoft.com/office/drawing/2014/main" id="{E6C1AF11-4F47-30CA-C834-9CB512E65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25" y="1097804"/>
            <a:ext cx="5754455" cy="327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A8CBB8-F656-6F9E-BDAC-6276F30E5516}"/>
              </a:ext>
            </a:extLst>
          </p:cNvPr>
          <p:cNvSpPr txBox="1"/>
          <p:nvPr/>
        </p:nvSpPr>
        <p:spPr>
          <a:xfrm>
            <a:off x="6241874" y="4426175"/>
            <a:ext cx="29021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Backhausen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</a:rPr>
              <a:t>et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</a:rPr>
              <a:t>al.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</a:rPr>
              <a:t>Neuropsychology Review,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</a:rPr>
              <a:t>2022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783856-DF02-B643-876C-E1055B6D3720}"/>
              </a:ext>
            </a:extLst>
          </p:cNvPr>
          <p:cNvSpPr/>
          <p:nvPr/>
        </p:nvSpPr>
        <p:spPr>
          <a:xfrm>
            <a:off x="4893403" y="740459"/>
            <a:ext cx="2197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Feature</a:t>
            </a:r>
            <a:r>
              <a:rPr lang="zh-CN" altLang="en-US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Extraction</a:t>
            </a:r>
            <a:endParaRPr lang="en-US" sz="16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5FF4E23F-47EC-66D3-00A9-04A9EBDC6AB1}"/>
              </a:ext>
            </a:extLst>
          </p:cNvPr>
          <p:cNvSpPr txBox="1">
            <a:spLocks/>
          </p:cNvSpPr>
          <p:nvPr/>
        </p:nvSpPr>
        <p:spPr>
          <a:xfrm>
            <a:off x="0" y="4554"/>
            <a:ext cx="7886700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latin typeface="Aptos" panose="020B0004020202020204" pitchFamily="34" charset="0"/>
              </a:rPr>
              <a:t>Brain-Based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Predictive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Modeling</a:t>
            </a:r>
            <a:endParaRPr lang="en-US" sz="30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23552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148FB798-F3A5-E90A-B614-46D7E6AFE595}"/>
              </a:ext>
            </a:extLst>
          </p:cNvPr>
          <p:cNvSpPr/>
          <p:nvPr/>
        </p:nvSpPr>
        <p:spPr>
          <a:xfrm>
            <a:off x="214685" y="4468633"/>
            <a:ext cx="3124877" cy="435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D1061C-5A90-61C3-7B0E-0D8D588D50C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99E51-2BA2-2DDF-32D0-893A49BC674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9" name="Picture 247" descr="2010-12_strip-cere_trueseg_axial_overlay.png">
            <a:extLst>
              <a:ext uri="{FF2B5EF4-FFF2-40B4-BE49-F238E27FC236}">
                <a16:creationId xmlns:a16="http://schemas.microsoft.com/office/drawing/2014/main" id="{65675233-DA7A-68DA-A72E-F2A2116CA4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16" y="3204614"/>
            <a:ext cx="1079897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48" descr="2011-07_strip-cere_trueseg_axial_overlay.png">
            <a:extLst>
              <a:ext uri="{FF2B5EF4-FFF2-40B4-BE49-F238E27FC236}">
                <a16:creationId xmlns:a16="http://schemas.microsoft.com/office/drawing/2014/main" id="{13448113-C74F-14DD-59E2-C58407865D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862" y="1585365"/>
            <a:ext cx="994172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49" descr="2012-04_strip-cere_trueseg_axial_overlay.png">
            <a:extLst>
              <a:ext uri="{FF2B5EF4-FFF2-40B4-BE49-F238E27FC236}">
                <a16:creationId xmlns:a16="http://schemas.microsoft.com/office/drawing/2014/main" id="{10A6F9A4-4AF8-08C6-774B-9EEFA32A2C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16" y="2237826"/>
            <a:ext cx="1026319" cy="102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50" descr="2011-03_strip-cere_trueseg_axial.png">
            <a:extLst>
              <a:ext uri="{FF2B5EF4-FFF2-40B4-BE49-F238E27FC236}">
                <a16:creationId xmlns:a16="http://schemas.microsoft.com/office/drawing/2014/main" id="{6A23F531-BBB2-3098-E5F7-871B94991E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671" y="882895"/>
            <a:ext cx="995363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D555196-C253-E7FC-AA36-AF562BE63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727116"/>
              </p:ext>
            </p:extLst>
          </p:nvPr>
        </p:nvGraphicFramePr>
        <p:xfrm>
          <a:off x="2936456" y="1315093"/>
          <a:ext cx="781765" cy="159544"/>
        </p:xfrm>
        <a:graphic>
          <a:graphicData uri="http://schemas.openxmlformats.org/drawingml/2006/table">
            <a:tbl>
              <a:tblPr/>
              <a:tblGrid>
                <a:gridCol w="156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2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95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 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…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F657902-80D2-7CCE-DF52-F55A3C64C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6710"/>
              </p:ext>
            </p:extLst>
          </p:nvPr>
        </p:nvGraphicFramePr>
        <p:xfrm>
          <a:off x="2936456" y="2016370"/>
          <a:ext cx="806212" cy="160020"/>
        </p:xfrm>
        <a:graphic>
          <a:graphicData uri="http://schemas.openxmlformats.org/drawingml/2006/table">
            <a:tbl>
              <a:tblPr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  <a:cs typeface="Arial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  <a:cs typeface="Arial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…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  <a:cs typeface="Arial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  <a:cs typeface="Arial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E34A3DE-25AC-7C6E-9968-4C54C9BB2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935846"/>
              </p:ext>
            </p:extLst>
          </p:nvPr>
        </p:nvGraphicFramePr>
        <p:xfrm>
          <a:off x="2936456" y="2718839"/>
          <a:ext cx="806212" cy="160020"/>
        </p:xfrm>
        <a:graphic>
          <a:graphicData uri="http://schemas.openxmlformats.org/drawingml/2006/table">
            <a:tbl>
              <a:tblPr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  <a:cs typeface="Arial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  <a:cs typeface="Arial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…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  <a:cs typeface="Arial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  <a:cs typeface="Arial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AE569D7-CB55-8AF9-796F-BE3193125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738865"/>
              </p:ext>
            </p:extLst>
          </p:nvPr>
        </p:nvGraphicFramePr>
        <p:xfrm>
          <a:off x="2936456" y="3691580"/>
          <a:ext cx="806212" cy="160020"/>
        </p:xfrm>
        <a:graphic>
          <a:graphicData uri="http://schemas.openxmlformats.org/drawingml/2006/table">
            <a:tbl>
              <a:tblPr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  <a:cs typeface="Arial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  <a:cs typeface="Arial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…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  <a:cs typeface="Arial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  <a:cs typeface="Arial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72243B80-2358-6E09-249D-F6AB4F74F82F}"/>
              </a:ext>
            </a:extLst>
          </p:cNvPr>
          <p:cNvGrpSpPr/>
          <p:nvPr/>
        </p:nvGrpSpPr>
        <p:grpSpPr>
          <a:xfrm>
            <a:off x="8560526" y="1919134"/>
            <a:ext cx="312906" cy="1320806"/>
            <a:chOff x="8537376" y="2780928"/>
            <a:chExt cx="417207" cy="1761074"/>
          </a:xfrm>
        </p:grpSpPr>
        <p:sp>
          <p:nvSpPr>
            <p:cNvPr id="18" name="Left Bracket 17">
              <a:extLst>
                <a:ext uri="{FF2B5EF4-FFF2-40B4-BE49-F238E27FC236}">
                  <a16:creationId xmlns:a16="http://schemas.microsoft.com/office/drawing/2014/main" id="{886A995F-9240-116B-96E0-C8D400C26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4088" y="3130550"/>
              <a:ext cx="90487" cy="1371600"/>
            </a:xfrm>
            <a:prstGeom prst="leftBracket">
              <a:avLst>
                <a:gd name="adj" fmla="val 8351"/>
              </a:avLst>
            </a:prstGeom>
            <a:noFill/>
            <a:ln w="25400">
              <a:solidFill>
                <a:srgbClr val="4F81BD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 sz="1050">
                <a:solidFill>
                  <a:sysClr val="windowText" lastClr="000000"/>
                </a:solidFill>
                <a:latin typeface="Calibri"/>
                <a:ea typeface="+mn-ea"/>
              </a:endParaRPr>
            </a:p>
          </p:txBody>
        </p:sp>
        <p:sp>
          <p:nvSpPr>
            <p:cNvPr id="19" name="Right Bracket 18">
              <a:extLst>
                <a:ext uri="{FF2B5EF4-FFF2-40B4-BE49-F238E27FC236}">
                  <a16:creationId xmlns:a16="http://schemas.microsoft.com/office/drawing/2014/main" id="{546B94D0-1215-A858-DBD3-9923E1CD4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2850" y="3127375"/>
              <a:ext cx="90488" cy="1371600"/>
            </a:xfrm>
            <a:prstGeom prst="rightBracket">
              <a:avLst>
                <a:gd name="adj" fmla="val 8351"/>
              </a:avLst>
            </a:prstGeom>
            <a:noFill/>
            <a:ln w="25400">
              <a:solidFill>
                <a:srgbClr val="4F81BD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 sz="1050">
                <a:solidFill>
                  <a:sysClr val="windowText" lastClr="000000"/>
                </a:solidFill>
                <a:latin typeface="Calibri"/>
                <a:ea typeface="+mn-ea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8874E78-E76F-AAFA-9F75-FBBA3FF884FF}"/>
                </a:ext>
              </a:extLst>
            </p:cNvPr>
            <p:cNvSpPr/>
            <p:nvPr/>
          </p:nvSpPr>
          <p:spPr>
            <a:xfrm>
              <a:off x="8537376" y="2780928"/>
              <a:ext cx="417207" cy="4924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>
                  <a:ln w="17780" cmpd="sng">
                    <a:noFill/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latin typeface="Arial" charset="0"/>
                  <a:ea typeface="ＭＳ Ｐゴシック" charset="0"/>
                  <a:cs typeface="ＭＳ Ｐゴシック" charset="0"/>
                </a:rPr>
                <a:t>y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645CD9-B9F4-6767-847F-B1D44AF0B36C}"/>
                </a:ext>
              </a:extLst>
            </p:cNvPr>
            <p:cNvSpPr/>
            <p:nvPr/>
          </p:nvSpPr>
          <p:spPr>
            <a:xfrm>
              <a:off x="8590115" y="3126231"/>
              <a:ext cx="331715" cy="141577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900" b="1">
                  <a:ln w="10541" cmpd="sng">
                    <a:solidFill>
                      <a:srgbClr val="4F81BD">
                        <a:shade val="88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4F81BD">
                          <a:tint val="40000"/>
                          <a:satMod val="250000"/>
                        </a:srgbClr>
                      </a:gs>
                      <a:gs pos="9000">
                        <a:srgbClr val="4F81BD">
                          <a:tint val="52000"/>
                          <a:satMod val="300000"/>
                        </a:srgbClr>
                      </a:gs>
                      <a:gs pos="50000">
                        <a:srgbClr val="4F81BD">
                          <a:shade val="20000"/>
                          <a:satMod val="300000"/>
                        </a:srgbClr>
                      </a:gs>
                      <a:gs pos="79000">
                        <a:srgbClr val="4F81BD">
                          <a:tint val="52000"/>
                          <a:satMod val="300000"/>
                        </a:srgbClr>
                      </a:gs>
                      <a:gs pos="100000">
                        <a:srgbClr val="4F81BD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Arial" charset="0"/>
                  <a:ea typeface="ＭＳ Ｐゴシック" charset="0"/>
                  <a:cs typeface="ＭＳ Ｐゴシック" charset="0"/>
                </a:rPr>
                <a:t>1</a:t>
              </a:r>
            </a:p>
            <a:p>
              <a:pPr algn="ctr">
                <a:defRPr/>
              </a:pPr>
              <a:r>
                <a:rPr lang="en-US" sz="900" b="1">
                  <a:ln w="10541" cmpd="sng">
                    <a:solidFill>
                      <a:srgbClr val="4F81BD">
                        <a:shade val="88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4F81BD">
                          <a:tint val="40000"/>
                          <a:satMod val="250000"/>
                        </a:srgbClr>
                      </a:gs>
                      <a:gs pos="9000">
                        <a:srgbClr val="4F81BD">
                          <a:tint val="52000"/>
                          <a:satMod val="300000"/>
                        </a:srgbClr>
                      </a:gs>
                      <a:gs pos="50000">
                        <a:srgbClr val="4F81BD">
                          <a:shade val="20000"/>
                          <a:satMod val="300000"/>
                        </a:srgbClr>
                      </a:gs>
                      <a:gs pos="79000">
                        <a:srgbClr val="4F81BD">
                          <a:tint val="52000"/>
                          <a:satMod val="300000"/>
                        </a:srgbClr>
                      </a:gs>
                      <a:gs pos="100000">
                        <a:srgbClr val="4F81BD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Arial" charset="0"/>
                  <a:ea typeface="ＭＳ Ｐゴシック" charset="0"/>
                  <a:cs typeface="ＭＳ Ｐゴシック" charset="0"/>
                </a:rPr>
                <a:t>0</a:t>
              </a:r>
            </a:p>
            <a:p>
              <a:pPr algn="ctr">
                <a:defRPr/>
              </a:pPr>
              <a:r>
                <a:rPr lang="en-US" sz="900" b="1">
                  <a:ln w="10541" cmpd="sng">
                    <a:solidFill>
                      <a:srgbClr val="4F81BD">
                        <a:shade val="88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4F81BD">
                          <a:tint val="40000"/>
                          <a:satMod val="250000"/>
                        </a:srgbClr>
                      </a:gs>
                      <a:gs pos="9000">
                        <a:srgbClr val="4F81BD">
                          <a:tint val="52000"/>
                          <a:satMod val="300000"/>
                        </a:srgbClr>
                      </a:gs>
                      <a:gs pos="50000">
                        <a:srgbClr val="4F81BD">
                          <a:shade val="20000"/>
                          <a:satMod val="300000"/>
                        </a:srgbClr>
                      </a:gs>
                      <a:gs pos="79000">
                        <a:srgbClr val="4F81BD">
                          <a:tint val="52000"/>
                          <a:satMod val="300000"/>
                        </a:srgbClr>
                      </a:gs>
                      <a:gs pos="100000">
                        <a:srgbClr val="4F81BD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Arial" charset="0"/>
                  <a:ea typeface="ＭＳ Ｐゴシック" charset="0"/>
                  <a:cs typeface="ＭＳ Ｐゴシック" charset="0"/>
                </a:rPr>
                <a:t>1</a:t>
              </a:r>
            </a:p>
            <a:p>
              <a:pPr algn="ctr">
                <a:defRPr/>
              </a:pPr>
              <a:r>
                <a:rPr lang="en-US" sz="900" b="1">
                  <a:ln w="10541" cmpd="sng">
                    <a:solidFill>
                      <a:srgbClr val="4F81BD">
                        <a:shade val="88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4F81BD">
                          <a:tint val="40000"/>
                          <a:satMod val="250000"/>
                        </a:srgbClr>
                      </a:gs>
                      <a:gs pos="9000">
                        <a:srgbClr val="4F81BD">
                          <a:tint val="52000"/>
                          <a:satMod val="300000"/>
                        </a:srgbClr>
                      </a:gs>
                      <a:gs pos="50000">
                        <a:srgbClr val="4F81BD">
                          <a:shade val="20000"/>
                          <a:satMod val="300000"/>
                        </a:srgbClr>
                      </a:gs>
                      <a:gs pos="79000">
                        <a:srgbClr val="4F81BD">
                          <a:tint val="52000"/>
                          <a:satMod val="300000"/>
                        </a:srgbClr>
                      </a:gs>
                      <a:gs pos="100000">
                        <a:srgbClr val="4F81BD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Arial" charset="0"/>
                  <a:ea typeface="ＭＳ Ｐゴシック" charset="0"/>
                  <a:cs typeface="ＭＳ Ｐゴシック" charset="0"/>
                </a:rPr>
                <a:t>.</a:t>
              </a:r>
            </a:p>
            <a:p>
              <a:pPr algn="ctr">
                <a:defRPr/>
              </a:pPr>
              <a:r>
                <a:rPr lang="en-US" sz="900" b="1">
                  <a:ln w="10541" cmpd="sng">
                    <a:solidFill>
                      <a:srgbClr val="4F81BD">
                        <a:shade val="88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4F81BD">
                          <a:tint val="40000"/>
                          <a:satMod val="250000"/>
                        </a:srgbClr>
                      </a:gs>
                      <a:gs pos="9000">
                        <a:srgbClr val="4F81BD">
                          <a:tint val="52000"/>
                          <a:satMod val="300000"/>
                        </a:srgbClr>
                      </a:gs>
                      <a:gs pos="50000">
                        <a:srgbClr val="4F81BD">
                          <a:shade val="20000"/>
                          <a:satMod val="300000"/>
                        </a:srgbClr>
                      </a:gs>
                      <a:gs pos="79000">
                        <a:srgbClr val="4F81BD">
                          <a:tint val="52000"/>
                          <a:satMod val="300000"/>
                        </a:srgbClr>
                      </a:gs>
                      <a:gs pos="100000">
                        <a:srgbClr val="4F81BD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Arial" charset="0"/>
                  <a:ea typeface="ＭＳ Ｐゴシック" charset="0"/>
                  <a:cs typeface="ＭＳ Ｐゴシック" charset="0"/>
                </a:rPr>
                <a:t>.</a:t>
              </a:r>
            </a:p>
            <a:p>
              <a:pPr algn="ctr">
                <a:defRPr/>
              </a:pPr>
              <a:r>
                <a:rPr lang="en-US" sz="900" b="1">
                  <a:ln w="10541" cmpd="sng">
                    <a:solidFill>
                      <a:srgbClr val="4F81BD">
                        <a:shade val="88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4F81BD">
                          <a:tint val="40000"/>
                          <a:satMod val="250000"/>
                        </a:srgbClr>
                      </a:gs>
                      <a:gs pos="9000">
                        <a:srgbClr val="4F81BD">
                          <a:tint val="52000"/>
                          <a:satMod val="300000"/>
                        </a:srgbClr>
                      </a:gs>
                      <a:gs pos="50000">
                        <a:srgbClr val="4F81BD">
                          <a:shade val="20000"/>
                          <a:satMod val="300000"/>
                        </a:srgbClr>
                      </a:gs>
                      <a:gs pos="79000">
                        <a:srgbClr val="4F81BD">
                          <a:tint val="52000"/>
                          <a:satMod val="300000"/>
                        </a:srgbClr>
                      </a:gs>
                      <a:gs pos="100000">
                        <a:srgbClr val="4F81BD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Arial" charset="0"/>
                  <a:ea typeface="ＭＳ Ｐゴシック" charset="0"/>
                  <a:cs typeface="ＭＳ Ｐゴシック" charset="0"/>
                </a:rPr>
                <a:t>.</a:t>
              </a:r>
            </a:p>
            <a:p>
              <a:pPr algn="ctr">
                <a:defRPr/>
              </a:pPr>
              <a:r>
                <a:rPr lang="en-US" sz="900" b="1">
                  <a:ln w="10541" cmpd="sng">
                    <a:solidFill>
                      <a:srgbClr val="4F81BD">
                        <a:shade val="88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4F81BD">
                          <a:tint val="40000"/>
                          <a:satMod val="250000"/>
                        </a:srgbClr>
                      </a:gs>
                      <a:gs pos="9000">
                        <a:srgbClr val="4F81BD">
                          <a:tint val="52000"/>
                          <a:satMod val="300000"/>
                        </a:srgbClr>
                      </a:gs>
                      <a:gs pos="50000">
                        <a:srgbClr val="4F81BD">
                          <a:shade val="20000"/>
                          <a:satMod val="300000"/>
                        </a:srgbClr>
                      </a:gs>
                      <a:gs pos="79000">
                        <a:srgbClr val="4F81BD">
                          <a:tint val="52000"/>
                          <a:satMod val="300000"/>
                        </a:srgbClr>
                      </a:gs>
                      <a:gs pos="100000">
                        <a:srgbClr val="4F81BD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Arial" charset="0"/>
                  <a:ea typeface="ＭＳ Ｐゴシック" charset="0"/>
                  <a:cs typeface="ＭＳ Ｐゴシック" charset="0"/>
                </a:rPr>
                <a:t>0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AEB02A0-CB5D-5D55-4FCF-EAC66F270D41}"/>
              </a:ext>
            </a:extLst>
          </p:cNvPr>
          <p:cNvGrpSpPr/>
          <p:nvPr/>
        </p:nvGrpSpPr>
        <p:grpSpPr>
          <a:xfrm>
            <a:off x="4386638" y="1927512"/>
            <a:ext cx="1387078" cy="1291390"/>
            <a:chOff x="6650038" y="2805697"/>
            <a:chExt cx="1849437" cy="1721853"/>
          </a:xfrm>
        </p:grpSpPr>
        <p:sp>
          <p:nvSpPr>
            <p:cNvPr id="23" name="Left Bracket 22">
              <a:extLst>
                <a:ext uri="{FF2B5EF4-FFF2-40B4-BE49-F238E27FC236}">
                  <a16:creationId xmlns:a16="http://schemas.microsoft.com/office/drawing/2014/main" id="{5804B0AE-07EE-0A28-4C54-42571FF05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0038" y="3155950"/>
              <a:ext cx="90487" cy="1371600"/>
            </a:xfrm>
            <a:prstGeom prst="leftBracket">
              <a:avLst>
                <a:gd name="adj" fmla="val 8351"/>
              </a:avLst>
            </a:prstGeom>
            <a:noFill/>
            <a:ln w="25400">
              <a:solidFill>
                <a:srgbClr val="4F81BD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 sz="1050">
                <a:solidFill>
                  <a:sysClr val="windowText" lastClr="000000"/>
                </a:solidFill>
                <a:latin typeface="Calibri"/>
                <a:ea typeface="+mn-ea"/>
              </a:endParaRPr>
            </a:p>
          </p:txBody>
        </p:sp>
        <p:sp>
          <p:nvSpPr>
            <p:cNvPr id="24" name="Right Bracket 23">
              <a:extLst>
                <a:ext uri="{FF2B5EF4-FFF2-40B4-BE49-F238E27FC236}">
                  <a16:creationId xmlns:a16="http://schemas.microsoft.com/office/drawing/2014/main" id="{9DC118ED-E100-864C-CEF2-724910724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7400" y="3155950"/>
              <a:ext cx="92075" cy="1371600"/>
            </a:xfrm>
            <a:prstGeom prst="rightBracket">
              <a:avLst>
                <a:gd name="adj" fmla="val 8207"/>
              </a:avLst>
            </a:prstGeom>
            <a:noFill/>
            <a:ln w="25400">
              <a:solidFill>
                <a:srgbClr val="4F81BD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 sz="1050">
                <a:solidFill>
                  <a:sysClr val="windowText" lastClr="000000"/>
                </a:solidFill>
                <a:latin typeface="Calibri"/>
                <a:ea typeface="+mn-ea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D0575D-EF7A-195F-59D5-FF47C6817CA2}"/>
                </a:ext>
              </a:extLst>
            </p:cNvPr>
            <p:cNvSpPr/>
            <p:nvPr/>
          </p:nvSpPr>
          <p:spPr>
            <a:xfrm>
              <a:off x="7376139" y="2805697"/>
              <a:ext cx="451405" cy="4924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>
                  <a:ln w="17780" cmpd="sng">
                    <a:noFill/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latin typeface="Arial" charset="0"/>
                  <a:ea typeface="ＭＳ Ｐゴシック" charset="0"/>
                  <a:cs typeface="ＭＳ Ｐゴシック" charset="0"/>
                </a:rPr>
                <a:t>X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B998B2-D901-AA02-D85A-DD329747707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702425" y="3295650"/>
              <a:ext cx="1727200" cy="6350"/>
            </a:xfrm>
            <a:prstGeom prst="line">
              <a:avLst/>
            </a:prstGeom>
            <a:noFill/>
            <a:ln w="25400">
              <a:solidFill>
                <a:srgbClr val="4F81BD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1CDD2C4-93A0-5DFD-EF48-D6463D33C2D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702425" y="3438525"/>
              <a:ext cx="1727200" cy="7938"/>
            </a:xfrm>
            <a:prstGeom prst="line">
              <a:avLst/>
            </a:prstGeom>
            <a:noFill/>
            <a:ln w="25400">
              <a:solidFill>
                <a:srgbClr val="4F81BD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59A64ED-D5F1-0C1E-4077-97A0DB1FB6B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702425" y="3586163"/>
              <a:ext cx="1727200" cy="6350"/>
            </a:xfrm>
            <a:prstGeom prst="line">
              <a:avLst/>
            </a:prstGeom>
            <a:noFill/>
            <a:ln w="25400">
              <a:solidFill>
                <a:srgbClr val="4F81BD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5BC2D13-8D50-0985-D2C8-79C797BCF85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702425" y="4418013"/>
              <a:ext cx="1727200" cy="6350"/>
            </a:xfrm>
            <a:prstGeom prst="line">
              <a:avLst/>
            </a:prstGeom>
            <a:noFill/>
            <a:ln w="25400">
              <a:solidFill>
                <a:srgbClr val="4F81BD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B524371-A35A-73F4-CD9A-53AE5FE4CFB0}"/>
                </a:ext>
              </a:extLst>
            </p:cNvPr>
            <p:cNvSpPr/>
            <p:nvPr/>
          </p:nvSpPr>
          <p:spPr>
            <a:xfrm>
              <a:off x="7482103" y="3628800"/>
              <a:ext cx="288968" cy="6771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900" b="1">
                  <a:ln w="10541" cmpd="sng">
                    <a:solidFill>
                      <a:srgbClr val="4F81BD">
                        <a:shade val="88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4F81BD">
                          <a:tint val="40000"/>
                          <a:satMod val="250000"/>
                        </a:srgbClr>
                      </a:gs>
                      <a:gs pos="9000">
                        <a:srgbClr val="4F81BD">
                          <a:tint val="52000"/>
                          <a:satMod val="300000"/>
                        </a:srgbClr>
                      </a:gs>
                      <a:gs pos="50000">
                        <a:srgbClr val="4F81BD">
                          <a:shade val="20000"/>
                          <a:satMod val="300000"/>
                        </a:srgbClr>
                      </a:gs>
                      <a:gs pos="79000">
                        <a:srgbClr val="4F81BD">
                          <a:tint val="52000"/>
                          <a:satMod val="300000"/>
                        </a:srgbClr>
                      </a:gs>
                      <a:gs pos="100000">
                        <a:srgbClr val="4F81BD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Arial" charset="0"/>
                  <a:ea typeface="ＭＳ Ｐゴシック" charset="0"/>
                  <a:cs typeface="ＭＳ Ｐゴシック" charset="0"/>
                </a:rPr>
                <a:t>.</a:t>
              </a:r>
            </a:p>
            <a:p>
              <a:pPr algn="ctr">
                <a:defRPr/>
              </a:pPr>
              <a:r>
                <a:rPr lang="en-US" sz="900" b="1">
                  <a:ln w="10541" cmpd="sng">
                    <a:solidFill>
                      <a:srgbClr val="4F81BD">
                        <a:shade val="88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4F81BD">
                          <a:tint val="40000"/>
                          <a:satMod val="250000"/>
                        </a:srgbClr>
                      </a:gs>
                      <a:gs pos="9000">
                        <a:srgbClr val="4F81BD">
                          <a:tint val="52000"/>
                          <a:satMod val="300000"/>
                        </a:srgbClr>
                      </a:gs>
                      <a:gs pos="50000">
                        <a:srgbClr val="4F81BD">
                          <a:shade val="20000"/>
                          <a:satMod val="300000"/>
                        </a:srgbClr>
                      </a:gs>
                      <a:gs pos="79000">
                        <a:srgbClr val="4F81BD">
                          <a:tint val="52000"/>
                          <a:satMod val="300000"/>
                        </a:srgbClr>
                      </a:gs>
                      <a:gs pos="100000">
                        <a:srgbClr val="4F81BD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Arial" charset="0"/>
                  <a:ea typeface="ＭＳ Ｐゴシック" charset="0"/>
                  <a:cs typeface="ＭＳ Ｐゴシック" charset="0"/>
                </a:rPr>
                <a:t>.</a:t>
              </a:r>
            </a:p>
            <a:p>
              <a:pPr algn="ctr">
                <a:defRPr/>
              </a:pPr>
              <a:r>
                <a:rPr lang="en-US" sz="900" b="1">
                  <a:ln w="10541" cmpd="sng">
                    <a:solidFill>
                      <a:srgbClr val="4F81BD">
                        <a:shade val="88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4F81BD">
                          <a:tint val="40000"/>
                          <a:satMod val="250000"/>
                        </a:srgbClr>
                      </a:gs>
                      <a:gs pos="9000">
                        <a:srgbClr val="4F81BD">
                          <a:tint val="52000"/>
                          <a:satMod val="300000"/>
                        </a:srgbClr>
                      </a:gs>
                      <a:gs pos="50000">
                        <a:srgbClr val="4F81BD">
                          <a:shade val="20000"/>
                          <a:satMod val="300000"/>
                        </a:srgbClr>
                      </a:gs>
                      <a:gs pos="79000">
                        <a:srgbClr val="4F81BD">
                          <a:tint val="52000"/>
                          <a:satMod val="300000"/>
                        </a:srgbClr>
                      </a:gs>
                      <a:gs pos="100000">
                        <a:srgbClr val="4F81BD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Arial" charset="0"/>
                  <a:ea typeface="ＭＳ Ｐゴシック" charset="0"/>
                  <a:cs typeface="ＭＳ Ｐゴシック" charset="0"/>
                </a:rPr>
                <a:t>.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E0460B-F48F-6B63-49B3-168757258DE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17506" y="1394864"/>
            <a:ext cx="676275" cy="891779"/>
          </a:xfrm>
          <a:prstGeom prst="straightConnector1">
            <a:avLst/>
          </a:prstGeom>
          <a:noFill/>
          <a:ln w="6350">
            <a:solidFill>
              <a:srgbClr val="000000"/>
            </a:solidFill>
            <a:prstDash val="dash"/>
            <a:round/>
            <a:headEnd/>
            <a:tailEnd type="arrow" w="sm" len="sm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F3E49DE-F2F5-A19F-5C5C-A834638E944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17507" y="2503336"/>
            <a:ext cx="669131" cy="295275"/>
          </a:xfrm>
          <a:prstGeom prst="straightConnector1">
            <a:avLst/>
          </a:prstGeom>
          <a:noFill/>
          <a:ln w="6350">
            <a:solidFill>
              <a:srgbClr val="000000"/>
            </a:solidFill>
            <a:prstDash val="dash"/>
            <a:round/>
            <a:headEnd/>
            <a:tailEnd type="arrow" w="sm" len="sm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8294D15-6BE3-5DE8-B442-5A8F1677EF5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17506" y="3151037"/>
            <a:ext cx="636984" cy="620315"/>
          </a:xfrm>
          <a:prstGeom prst="straightConnector1">
            <a:avLst/>
          </a:prstGeom>
          <a:noFill/>
          <a:ln w="6350">
            <a:solidFill>
              <a:srgbClr val="000000"/>
            </a:solidFill>
            <a:prstDash val="dash"/>
            <a:round/>
            <a:headEnd/>
            <a:tailEnd type="arrow" w="sm" len="sm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927647-E9EE-A9AE-8590-500F208C16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17506" y="2097333"/>
            <a:ext cx="676275" cy="297656"/>
          </a:xfrm>
          <a:prstGeom prst="straightConnector1">
            <a:avLst/>
          </a:prstGeom>
          <a:noFill/>
          <a:ln w="6350">
            <a:solidFill>
              <a:srgbClr val="000000"/>
            </a:solidFill>
            <a:prstDash val="dash"/>
            <a:round/>
            <a:headEnd/>
            <a:tailEnd type="arrow" w="sm" len="sm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05A1D44-5FC9-40A0-C46F-E40878F93963}"/>
              </a:ext>
            </a:extLst>
          </p:cNvPr>
          <p:cNvSpPr/>
          <p:nvPr/>
        </p:nvSpPr>
        <p:spPr>
          <a:xfrm>
            <a:off x="2782273" y="1090344"/>
            <a:ext cx="1088231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en-US" sz="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Feature Vectors</a:t>
            </a:r>
          </a:p>
        </p:txBody>
      </p:sp>
      <p:pic>
        <p:nvPicPr>
          <p:cNvPr id="37" name="Picture 326" descr="AAL.png">
            <a:extLst>
              <a:ext uri="{FF2B5EF4-FFF2-40B4-BE49-F238E27FC236}">
                <a16:creationId xmlns:a16="http://schemas.microsoft.com/office/drawing/2014/main" id="{9C92F97E-BEAC-9CDE-F1B1-5F8F61416E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9" t="16096" r="14415" b="8917"/>
          <a:stretch>
            <a:fillRect/>
          </a:stretch>
        </p:blipFill>
        <p:spPr bwMode="auto">
          <a:xfrm>
            <a:off x="1234575" y="3889819"/>
            <a:ext cx="702469" cy="79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C8A9D12-40C7-9088-E277-F9150D05B8CB}"/>
              </a:ext>
            </a:extLst>
          </p:cNvPr>
          <p:cNvSpPr/>
          <p:nvPr/>
        </p:nvSpPr>
        <p:spPr>
          <a:xfrm>
            <a:off x="434358" y="773954"/>
            <a:ext cx="756047" cy="253916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/>
          <a:p>
            <a:pPr algn="ctr"/>
            <a:r>
              <a:rPr lang="en-US" sz="1050">
                <a:effectLst>
                  <a:outerShdw blurRad="38100" dist="38100" dir="2700000" algn="tl">
                    <a:srgbClr val="C0C0C0"/>
                  </a:outerShdw>
                </a:effectLst>
              </a:rPr>
              <a:t>T1 MRI</a:t>
            </a:r>
          </a:p>
        </p:txBody>
      </p:sp>
      <p:pic>
        <p:nvPicPr>
          <p:cNvPr id="40" name="Picture 329" descr="3d_render_3001.png">
            <a:extLst>
              <a:ext uri="{FF2B5EF4-FFF2-40B4-BE49-F238E27FC236}">
                <a16:creationId xmlns:a16="http://schemas.microsoft.com/office/drawing/2014/main" id="{9F6B4157-C631-F22B-17D7-EDFFB95D03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4" t="28354" r="26086" b="21445"/>
          <a:stretch>
            <a:fillRect/>
          </a:stretch>
        </p:blipFill>
        <p:spPr bwMode="auto">
          <a:xfrm>
            <a:off x="541514" y="1097804"/>
            <a:ext cx="540544" cy="67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331" descr="3d_render_3020.png">
            <a:extLst>
              <a:ext uri="{FF2B5EF4-FFF2-40B4-BE49-F238E27FC236}">
                <a16:creationId xmlns:a16="http://schemas.microsoft.com/office/drawing/2014/main" id="{BE941668-BA70-E252-08AC-00919BF1B96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31503" r="24579" b="22462"/>
          <a:stretch>
            <a:fillRect/>
          </a:stretch>
        </p:blipFill>
        <p:spPr bwMode="auto">
          <a:xfrm>
            <a:off x="541514" y="2496788"/>
            <a:ext cx="594122" cy="67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32" descr="3d_render_3011.png">
            <a:extLst>
              <a:ext uri="{FF2B5EF4-FFF2-40B4-BE49-F238E27FC236}">
                <a16:creationId xmlns:a16="http://schemas.microsoft.com/office/drawing/2014/main" id="{D76ED9FD-925D-BE79-68AF-9B43C1419AA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9" t="26273" r="24831" b="20834"/>
          <a:stretch>
            <a:fillRect/>
          </a:stretch>
        </p:blipFill>
        <p:spPr bwMode="auto">
          <a:xfrm>
            <a:off x="541514" y="1746694"/>
            <a:ext cx="594122" cy="758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333" descr="3d_render_3055.png">
            <a:extLst>
              <a:ext uri="{FF2B5EF4-FFF2-40B4-BE49-F238E27FC236}">
                <a16:creationId xmlns:a16="http://schemas.microsoft.com/office/drawing/2014/main" id="{F48FD5F4-CE9B-D110-6962-9E2B960B62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9" t="25525" r="26350" b="23480"/>
          <a:stretch>
            <a:fillRect/>
          </a:stretch>
        </p:blipFill>
        <p:spPr bwMode="auto">
          <a:xfrm>
            <a:off x="541514" y="3365944"/>
            <a:ext cx="600075" cy="81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Group 334">
            <a:extLst>
              <a:ext uri="{FF2B5EF4-FFF2-40B4-BE49-F238E27FC236}">
                <a16:creationId xmlns:a16="http://schemas.microsoft.com/office/drawing/2014/main" id="{A48C5386-5C9B-4202-F8E5-C415A18B8F2E}"/>
              </a:ext>
            </a:extLst>
          </p:cNvPr>
          <p:cNvGrpSpPr>
            <a:grpSpLocks/>
          </p:cNvGrpSpPr>
          <p:nvPr/>
        </p:nvGrpSpPr>
        <p:grpSpPr bwMode="auto">
          <a:xfrm>
            <a:off x="734075" y="3001607"/>
            <a:ext cx="237566" cy="442000"/>
            <a:chOff x="1947159" y="3929504"/>
            <a:chExt cx="317704" cy="58897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F51BC9D-D8B7-7C3F-A9E2-D18D637EF087}"/>
                </a:ext>
              </a:extLst>
            </p:cNvPr>
            <p:cNvSpPr/>
            <p:nvPr/>
          </p:nvSpPr>
          <p:spPr>
            <a:xfrm>
              <a:off x="1947159" y="3929504"/>
              <a:ext cx="317704" cy="4306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500" b="1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 charset="0"/>
                  <a:ea typeface="ＭＳ Ｐゴシック" charset="0"/>
                  <a:cs typeface="ＭＳ Ｐゴシック" charset="0"/>
                </a:rPr>
                <a:t>.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776D64C-F5BC-62F4-A04E-7539ED318AE0}"/>
                </a:ext>
              </a:extLst>
            </p:cNvPr>
            <p:cNvSpPr/>
            <p:nvPr/>
          </p:nvSpPr>
          <p:spPr>
            <a:xfrm>
              <a:off x="1947159" y="4007343"/>
              <a:ext cx="317704" cy="4306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500" b="1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 charset="0"/>
                  <a:ea typeface="ＭＳ Ｐゴシック" charset="0"/>
                  <a:cs typeface="ＭＳ Ｐゴシック" charset="0"/>
                </a:rPr>
                <a:t>.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618A1DA-6680-BAF1-8AE7-5B2BFD98E523}"/>
                </a:ext>
              </a:extLst>
            </p:cNvPr>
            <p:cNvSpPr/>
            <p:nvPr/>
          </p:nvSpPr>
          <p:spPr>
            <a:xfrm>
              <a:off x="1947159" y="4087855"/>
              <a:ext cx="317704" cy="4306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500" b="1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 charset="0"/>
                  <a:ea typeface="ＭＳ Ｐゴシック" charset="0"/>
                  <a:cs typeface="ＭＳ Ｐゴシック" charset="0"/>
                </a:rPr>
                <a:t>.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D4C9F5A-CB85-C0AE-77E8-D1D7B978144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667250" y="1380577"/>
            <a:ext cx="513159" cy="2544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7973C1-160E-5085-5F8B-06C58C89B86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99472" y="1769911"/>
            <a:ext cx="194072" cy="576263"/>
          </a:xfrm>
          <a:prstGeom prst="line">
            <a:avLst/>
          </a:prstGeom>
          <a:noFill/>
          <a:ln w="3175">
            <a:solidFill>
              <a:srgbClr val="4F81BD"/>
            </a:solidFill>
            <a:prstDash val="dot"/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D328271-7F1E-03B3-0111-884C7FAFBF5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41144" y="2124718"/>
            <a:ext cx="152400" cy="167878"/>
          </a:xfrm>
          <a:prstGeom prst="line">
            <a:avLst/>
          </a:prstGeom>
          <a:noFill/>
          <a:ln w="3175">
            <a:solidFill>
              <a:srgbClr val="4F81BD"/>
            </a:solidFill>
            <a:prstDash val="dot"/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C11F025-30CE-0F6B-3C6B-2D8323F6175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73290" y="2742652"/>
            <a:ext cx="120254" cy="154781"/>
          </a:xfrm>
          <a:prstGeom prst="line">
            <a:avLst/>
          </a:prstGeom>
          <a:noFill/>
          <a:ln w="3175">
            <a:solidFill>
              <a:srgbClr val="4F81BD"/>
            </a:solidFill>
            <a:prstDash val="dot"/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52" name="Group 345">
            <a:extLst>
              <a:ext uri="{FF2B5EF4-FFF2-40B4-BE49-F238E27FC236}">
                <a16:creationId xmlns:a16="http://schemas.microsoft.com/office/drawing/2014/main" id="{22A1E52D-0A1D-A18A-6699-1DF581A8A7C2}"/>
              </a:ext>
            </a:extLst>
          </p:cNvPr>
          <p:cNvGrpSpPr>
            <a:grpSpLocks/>
          </p:cNvGrpSpPr>
          <p:nvPr/>
        </p:nvGrpSpPr>
        <p:grpSpPr bwMode="auto">
          <a:xfrm>
            <a:off x="3207606" y="2935530"/>
            <a:ext cx="237566" cy="558243"/>
            <a:chOff x="4413147" y="2967335"/>
            <a:chExt cx="317704" cy="74574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58A7138-2F06-410D-D5CA-40A6455D4E03}"/>
                </a:ext>
              </a:extLst>
            </p:cNvPr>
            <p:cNvSpPr/>
            <p:nvPr/>
          </p:nvSpPr>
          <p:spPr>
            <a:xfrm>
              <a:off x="4413147" y="2967335"/>
              <a:ext cx="317704" cy="4317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500" b="1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 charset="0"/>
                  <a:ea typeface="ＭＳ Ｐゴシック" charset="0"/>
                  <a:cs typeface="ＭＳ Ｐゴシック" charset="0"/>
                </a:rPr>
                <a:t>.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E00BE0F-3451-FA95-ABDA-EC2B57096535}"/>
                </a:ext>
              </a:extLst>
            </p:cNvPr>
            <p:cNvSpPr/>
            <p:nvPr/>
          </p:nvSpPr>
          <p:spPr>
            <a:xfrm>
              <a:off x="4413147" y="3127114"/>
              <a:ext cx="317704" cy="4317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500" b="1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 charset="0"/>
                  <a:ea typeface="ＭＳ Ｐゴシック" charset="0"/>
                  <a:cs typeface="ＭＳ Ｐゴシック" charset="0"/>
                </a:rPr>
                <a:t>.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29E44F7-5695-E155-F70C-BA54EC7F144D}"/>
                </a:ext>
              </a:extLst>
            </p:cNvPr>
            <p:cNvSpPr/>
            <p:nvPr/>
          </p:nvSpPr>
          <p:spPr>
            <a:xfrm>
              <a:off x="4413147" y="3281371"/>
              <a:ext cx="317704" cy="4317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500" b="1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 charset="0"/>
                  <a:ea typeface="ＭＳ Ｐゴシック" charset="0"/>
                  <a:cs typeface="ＭＳ Ｐゴシック" charset="0"/>
                </a:rPr>
                <a:t>.</a:t>
              </a:r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1FACE0B-5D52-0401-1CF4-C9AD6207EC7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54091" y="1368670"/>
            <a:ext cx="1026319" cy="0"/>
          </a:xfrm>
          <a:prstGeom prst="straightConnector1">
            <a:avLst/>
          </a:prstGeom>
          <a:noFill/>
          <a:ln w="6350">
            <a:solidFill>
              <a:srgbClr val="000000"/>
            </a:solidFill>
            <a:prstDash val="dash"/>
            <a:round/>
            <a:headEnd/>
            <a:tailEnd type="arrow" w="sm" len="sm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1B47566A-2B82-0810-EC89-3E1D8046BEC3}"/>
              </a:ext>
            </a:extLst>
          </p:cNvPr>
          <p:cNvSpPr/>
          <p:nvPr/>
        </p:nvSpPr>
        <p:spPr>
          <a:xfrm>
            <a:off x="1018955" y="4602067"/>
            <a:ext cx="129659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/>
            <a:r>
              <a:rPr lang="en-US" sz="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Atlas </a:t>
            </a:r>
            <a:r>
              <a:rPr lang="en-US" altLang="zh-CN" sz="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sz="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egistered to each </a:t>
            </a:r>
            <a:r>
              <a:rPr lang="en-US" altLang="zh-CN" sz="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  <a:r>
              <a:rPr lang="en-US" sz="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ubject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B7C28C4-CC99-46DD-695C-D7D2BA7320F4}"/>
              </a:ext>
            </a:extLst>
          </p:cNvPr>
          <p:cNvSpPr/>
          <p:nvPr/>
        </p:nvSpPr>
        <p:spPr>
          <a:xfrm>
            <a:off x="1856559" y="774549"/>
            <a:ext cx="1295400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/>
            <a:r>
              <a:rPr lang="en-US" altLang="zh-CN" sz="105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Segmentation</a:t>
            </a:r>
            <a:endParaRPr lang="en-US" sz="105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63" name="Group 359">
            <a:extLst>
              <a:ext uri="{FF2B5EF4-FFF2-40B4-BE49-F238E27FC236}">
                <a16:creationId xmlns:a16="http://schemas.microsoft.com/office/drawing/2014/main" id="{E6E8B8E0-2CD8-1602-5368-BB1058F55748}"/>
              </a:ext>
            </a:extLst>
          </p:cNvPr>
          <p:cNvGrpSpPr>
            <a:grpSpLocks/>
          </p:cNvGrpSpPr>
          <p:nvPr/>
        </p:nvGrpSpPr>
        <p:grpSpPr bwMode="auto">
          <a:xfrm>
            <a:off x="2372379" y="3002202"/>
            <a:ext cx="237566" cy="442000"/>
            <a:chOff x="1948151" y="3929504"/>
            <a:chExt cx="315718" cy="58897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4690C26-57B2-90AB-6A7A-3887F9D34B36}"/>
                </a:ext>
              </a:extLst>
            </p:cNvPr>
            <p:cNvSpPr/>
            <p:nvPr/>
          </p:nvSpPr>
          <p:spPr>
            <a:xfrm>
              <a:off x="1948151" y="3929504"/>
              <a:ext cx="315718" cy="4306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500" b="1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 charset="0"/>
                  <a:ea typeface="ＭＳ Ｐゴシック" charset="0"/>
                  <a:cs typeface="ＭＳ Ｐゴシック" charset="0"/>
                </a:rPr>
                <a:t>.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69AA075-2B09-0C47-F800-008805274A2C}"/>
                </a:ext>
              </a:extLst>
            </p:cNvPr>
            <p:cNvSpPr/>
            <p:nvPr/>
          </p:nvSpPr>
          <p:spPr>
            <a:xfrm>
              <a:off x="1948151" y="4007343"/>
              <a:ext cx="315718" cy="4306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500" b="1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 charset="0"/>
                  <a:ea typeface="ＭＳ Ｐゴシック" charset="0"/>
                  <a:cs typeface="ＭＳ Ｐゴシック" charset="0"/>
                </a:rPr>
                <a:t>.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4D7A472-B5D5-FD86-515D-C34A96D7E8AC}"/>
                </a:ext>
              </a:extLst>
            </p:cNvPr>
            <p:cNvSpPr/>
            <p:nvPr/>
          </p:nvSpPr>
          <p:spPr>
            <a:xfrm>
              <a:off x="1948151" y="4087855"/>
              <a:ext cx="315718" cy="4306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500" b="1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 charset="0"/>
                  <a:ea typeface="ＭＳ Ｐゴシック" charset="0"/>
                  <a:cs typeface="ＭＳ Ｐゴシック" charset="0"/>
                </a:rPr>
                <a:t>.</a:t>
              </a: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91ECC93-B7A4-702F-7622-D77C32A25C9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54091" y="2071139"/>
            <a:ext cx="1026319" cy="0"/>
          </a:xfrm>
          <a:prstGeom prst="straightConnector1">
            <a:avLst/>
          </a:prstGeom>
          <a:noFill/>
          <a:ln w="6350">
            <a:solidFill>
              <a:srgbClr val="000000"/>
            </a:solidFill>
            <a:prstDash val="dash"/>
            <a:round/>
            <a:headEnd/>
            <a:tailEnd type="arrow" w="sm" len="sm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C4851F-CA12-742F-06AE-014F81C0B3E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54091" y="2777180"/>
            <a:ext cx="1026319" cy="0"/>
          </a:xfrm>
          <a:prstGeom prst="straightConnector1">
            <a:avLst/>
          </a:prstGeom>
          <a:noFill/>
          <a:ln w="6350">
            <a:solidFill>
              <a:srgbClr val="000000"/>
            </a:solidFill>
            <a:prstDash val="dash"/>
            <a:round/>
            <a:headEnd/>
            <a:tailEnd type="arrow" w="sm" len="sm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D34D647-9539-A2F4-CA46-9F3D07A6645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54091" y="3798736"/>
            <a:ext cx="1026319" cy="0"/>
          </a:xfrm>
          <a:prstGeom prst="straightConnector1">
            <a:avLst/>
          </a:prstGeom>
          <a:noFill/>
          <a:ln w="6350">
            <a:solidFill>
              <a:srgbClr val="000000"/>
            </a:solidFill>
            <a:prstDash val="dash"/>
            <a:round/>
            <a:headEnd/>
            <a:tailEnd type="arrow" w="sm" len="sm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D877F9F-835E-3125-D37B-726AF8ABF35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667251" y="2080670"/>
            <a:ext cx="500797" cy="18448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709366A-4253-FD44-2E1C-43B83C2D789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667250" y="2777180"/>
            <a:ext cx="513159" cy="1148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258E793-833E-0EBA-AE33-0BE9A8DA019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667251" y="3798736"/>
            <a:ext cx="494228" cy="1267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3012DE5-8109-26A8-FA54-B7D0FBC21771}"/>
              </a:ext>
            </a:extLst>
          </p:cNvPr>
          <p:cNvSpPr txBox="1"/>
          <p:nvPr/>
        </p:nvSpPr>
        <p:spPr>
          <a:xfrm>
            <a:off x="-1995777" y="-12165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1" name="Picture 4" descr="Support vector machine - Wikipedia">
            <a:extLst>
              <a:ext uri="{FF2B5EF4-FFF2-40B4-BE49-F238E27FC236}">
                <a16:creationId xmlns:a16="http://schemas.microsoft.com/office/drawing/2014/main" id="{A5EBB723-E6EB-7E5B-E540-D35C88C49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982" y="1829327"/>
            <a:ext cx="2223036" cy="216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37E89E7F-FC90-D9DD-0D05-668C8336C3FE}"/>
              </a:ext>
            </a:extLst>
          </p:cNvPr>
          <p:cNvSpPr/>
          <p:nvPr/>
        </p:nvSpPr>
        <p:spPr>
          <a:xfrm>
            <a:off x="5746479" y="705357"/>
            <a:ext cx="29429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Support</a:t>
            </a:r>
            <a:r>
              <a:rPr lang="zh-CN" altLang="en-US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Vector</a:t>
            </a:r>
            <a:r>
              <a:rPr lang="zh-CN" altLang="en-US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Machine</a:t>
            </a:r>
          </a:p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Random</a:t>
            </a:r>
            <a:r>
              <a:rPr lang="zh-CN" altLang="en-US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Forest</a:t>
            </a:r>
          </a:p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LASSO</a:t>
            </a:r>
          </a:p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  <a:endParaRPr lang="en-US" sz="16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3AC2300F-40A6-F7A1-7433-1D82A2C3ECDD}"/>
              </a:ext>
            </a:extLst>
          </p:cNvPr>
          <p:cNvSpPr txBox="1">
            <a:spLocks/>
          </p:cNvSpPr>
          <p:nvPr/>
        </p:nvSpPr>
        <p:spPr>
          <a:xfrm>
            <a:off x="0" y="4554"/>
            <a:ext cx="7886700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latin typeface="Aptos" panose="020B0004020202020204" pitchFamily="34" charset="0"/>
              </a:rPr>
              <a:t>Brain-Based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Predictive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Modeling</a:t>
            </a:r>
            <a:endParaRPr lang="en-US" sz="30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92365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8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CF2F98-CA5C-0632-F5F3-4B2495E7B6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37F51-3D97-FFA7-566A-6099E57011B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0B8852-0B3D-8FEC-7865-7F132CC30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3" y="1981680"/>
            <a:ext cx="1229599" cy="96450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9933AE2-0FF1-0434-2234-999076C79577}"/>
              </a:ext>
            </a:extLst>
          </p:cNvPr>
          <p:cNvSpPr/>
          <p:nvPr/>
        </p:nvSpPr>
        <p:spPr>
          <a:xfrm>
            <a:off x="742947" y="2174371"/>
            <a:ext cx="119062" cy="1261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2C01A1B-D7C5-91EB-BD7C-EDF0EC43FD47}"/>
              </a:ext>
            </a:extLst>
          </p:cNvPr>
          <p:cNvSpPr/>
          <p:nvPr/>
        </p:nvSpPr>
        <p:spPr>
          <a:xfrm>
            <a:off x="653955" y="2567823"/>
            <a:ext cx="119062" cy="1261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55BBAB-9253-B842-4386-DF094C16DB03}"/>
              </a:ext>
            </a:extLst>
          </p:cNvPr>
          <p:cNvCxnSpPr>
            <a:cxnSpLocks/>
          </p:cNvCxnSpPr>
          <p:nvPr/>
        </p:nvCxnSpPr>
        <p:spPr>
          <a:xfrm flipV="1">
            <a:off x="827043" y="2066882"/>
            <a:ext cx="447212" cy="1685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D497E4-BC1F-7B8D-D9F3-49C82110DFD8}"/>
              </a:ext>
            </a:extLst>
          </p:cNvPr>
          <p:cNvCxnSpPr>
            <a:cxnSpLocks/>
            <a:stCxn id="9" idx="4"/>
            <a:endCxn id="17" idx="0"/>
          </p:cNvCxnSpPr>
          <p:nvPr/>
        </p:nvCxnSpPr>
        <p:spPr>
          <a:xfrm>
            <a:off x="713486" y="2693939"/>
            <a:ext cx="622131" cy="270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6508DD-0970-1BC7-A436-625149520F2A}"/>
              </a:ext>
            </a:extLst>
          </p:cNvPr>
          <p:cNvGrpSpPr/>
          <p:nvPr/>
        </p:nvGrpSpPr>
        <p:grpSpPr>
          <a:xfrm>
            <a:off x="908275" y="1635814"/>
            <a:ext cx="867425" cy="391483"/>
            <a:chOff x="5679741" y="11446705"/>
            <a:chExt cx="2214534" cy="880885"/>
          </a:xfrm>
        </p:grpSpPr>
        <p:pic>
          <p:nvPicPr>
            <p:cNvPr id="13" name="图片 3">
              <a:extLst>
                <a:ext uri="{FF2B5EF4-FFF2-40B4-BE49-F238E27FC236}">
                  <a16:creationId xmlns:a16="http://schemas.microsoft.com/office/drawing/2014/main" id="{79F7811F-2789-6B5A-7F2B-5B1A16C34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5536" y="11508149"/>
              <a:ext cx="2122945" cy="818431"/>
            </a:xfrm>
            <a:prstGeom prst="rect">
              <a:avLst/>
            </a:prstGeom>
          </p:spPr>
        </p:pic>
        <p:cxnSp>
          <p:nvCxnSpPr>
            <p:cNvPr id="14" name="直接箭头连接符 17">
              <a:extLst>
                <a:ext uri="{FF2B5EF4-FFF2-40B4-BE49-F238E27FC236}">
                  <a16:creationId xmlns:a16="http://schemas.microsoft.com/office/drawing/2014/main" id="{8467A65C-FAC1-5014-3D55-1E3C0578A90B}"/>
                </a:ext>
              </a:extLst>
            </p:cNvPr>
            <p:cNvCxnSpPr/>
            <p:nvPr/>
          </p:nvCxnSpPr>
          <p:spPr bwMode="auto">
            <a:xfrm flipH="1" flipV="1">
              <a:off x="5696007" y="11446705"/>
              <a:ext cx="11057" cy="88088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直接箭头连接符 95">
              <a:extLst>
                <a:ext uri="{FF2B5EF4-FFF2-40B4-BE49-F238E27FC236}">
                  <a16:creationId xmlns:a16="http://schemas.microsoft.com/office/drawing/2014/main" id="{308C6C4E-4CDC-64B9-5D81-3049711B1D0C}"/>
                </a:ext>
              </a:extLst>
            </p:cNvPr>
            <p:cNvCxnSpPr/>
            <p:nvPr/>
          </p:nvCxnSpPr>
          <p:spPr bwMode="auto">
            <a:xfrm flipV="1">
              <a:off x="5679741" y="12293171"/>
              <a:ext cx="2214534" cy="310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6B0F54-F2DA-4253-84ED-E239BB464F35}"/>
              </a:ext>
            </a:extLst>
          </p:cNvPr>
          <p:cNvGrpSpPr/>
          <p:nvPr/>
        </p:nvGrpSpPr>
        <p:grpSpPr>
          <a:xfrm>
            <a:off x="901904" y="2937534"/>
            <a:ext cx="867425" cy="391483"/>
            <a:chOff x="5679741" y="11446705"/>
            <a:chExt cx="2214534" cy="880885"/>
          </a:xfrm>
        </p:grpSpPr>
        <p:pic>
          <p:nvPicPr>
            <p:cNvPr id="17" name="图片 3">
              <a:extLst>
                <a:ext uri="{FF2B5EF4-FFF2-40B4-BE49-F238E27FC236}">
                  <a16:creationId xmlns:a16="http://schemas.microsoft.com/office/drawing/2014/main" id="{28905C01-3689-5A67-6004-75C1A4F2C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5537" y="11508151"/>
              <a:ext cx="2122945" cy="753710"/>
            </a:xfrm>
            <a:prstGeom prst="rect">
              <a:avLst/>
            </a:prstGeom>
          </p:spPr>
        </p:pic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C3F6D54-77B0-F9BE-DE1E-90D04930B4B4}"/>
                </a:ext>
              </a:extLst>
            </p:cNvPr>
            <p:cNvCxnSpPr/>
            <p:nvPr/>
          </p:nvCxnSpPr>
          <p:spPr bwMode="auto">
            <a:xfrm flipH="1" flipV="1">
              <a:off x="5696007" y="11446705"/>
              <a:ext cx="11057" cy="88088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直接箭头连接符 95">
              <a:extLst>
                <a:ext uri="{FF2B5EF4-FFF2-40B4-BE49-F238E27FC236}">
                  <a16:creationId xmlns:a16="http://schemas.microsoft.com/office/drawing/2014/main" id="{E81A6E83-9ECA-CA74-3E3A-191790D10E38}"/>
                </a:ext>
              </a:extLst>
            </p:cNvPr>
            <p:cNvCxnSpPr/>
            <p:nvPr/>
          </p:nvCxnSpPr>
          <p:spPr bwMode="auto">
            <a:xfrm flipV="1">
              <a:off x="5679741" y="12293171"/>
              <a:ext cx="2214534" cy="310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5E2577E-CC43-FE51-EC75-DFD45B95D0DD}"/>
              </a:ext>
            </a:extLst>
          </p:cNvPr>
          <p:cNvSpPr txBox="1"/>
          <p:nvPr/>
        </p:nvSpPr>
        <p:spPr>
          <a:xfrm>
            <a:off x="129069" y="1138043"/>
            <a:ext cx="1825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BOLD signal at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E8A01B-93B5-3E9C-76DF-F25A0B363CF5}"/>
              </a:ext>
            </a:extLst>
          </p:cNvPr>
          <p:cNvSpPr txBox="1"/>
          <p:nvPr/>
        </p:nvSpPr>
        <p:spPr>
          <a:xfrm>
            <a:off x="85712" y="3410566"/>
            <a:ext cx="16720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BOLD signal at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18658FA-39D8-B6D8-0165-B1C4080AD4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08" b="-1"/>
          <a:stretch/>
        </p:blipFill>
        <p:spPr>
          <a:xfrm>
            <a:off x="2056082" y="1676930"/>
            <a:ext cx="2213308" cy="1708656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D2B7B1-1784-1FA9-5DBC-4BFA506DA114}"/>
              </a:ext>
            </a:extLst>
          </p:cNvPr>
          <p:cNvCxnSpPr>
            <a:cxnSpLocks/>
          </p:cNvCxnSpPr>
          <p:nvPr/>
        </p:nvCxnSpPr>
        <p:spPr>
          <a:xfrm flipV="1">
            <a:off x="1797676" y="2062481"/>
            <a:ext cx="1152252" cy="105641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2E3B3E-BEC1-B6CA-C52A-B98A58E020F6}"/>
              </a:ext>
            </a:extLst>
          </p:cNvPr>
          <p:cNvCxnSpPr>
            <a:cxnSpLocks/>
          </p:cNvCxnSpPr>
          <p:nvPr/>
        </p:nvCxnSpPr>
        <p:spPr>
          <a:xfrm>
            <a:off x="1803781" y="1792371"/>
            <a:ext cx="1146147" cy="27011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47A446C-BEED-223C-9FC5-4BF65234D4CA}"/>
              </a:ext>
            </a:extLst>
          </p:cNvPr>
          <p:cNvSpPr txBox="1"/>
          <p:nvPr/>
        </p:nvSpPr>
        <p:spPr>
          <a:xfrm>
            <a:off x="1414737" y="1360740"/>
            <a:ext cx="3420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4F50EA99-CDB1-3718-1039-C245B7AE6485}"/>
              </a:ext>
            </a:extLst>
          </p:cNvPr>
          <p:cNvSpPr/>
          <p:nvPr/>
        </p:nvSpPr>
        <p:spPr>
          <a:xfrm rot="10800000">
            <a:off x="2228103" y="1702401"/>
            <a:ext cx="1680457" cy="1566951"/>
          </a:xfrm>
          <a:prstGeom prst="rtTriangle">
            <a:avLst/>
          </a:prstGeom>
          <a:solidFill>
            <a:srgbClr val="C1C1C1">
              <a:alpha val="69804"/>
            </a:srgb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2F1D8BC-D74D-2796-7CCD-920049E3F097}"/>
              </a:ext>
            </a:extLst>
          </p:cNvPr>
          <p:cNvGrpSpPr/>
          <p:nvPr/>
        </p:nvGrpSpPr>
        <p:grpSpPr>
          <a:xfrm>
            <a:off x="8562604" y="1636970"/>
            <a:ext cx="312906" cy="1320806"/>
            <a:chOff x="8537376" y="2780928"/>
            <a:chExt cx="417207" cy="1761074"/>
          </a:xfrm>
        </p:grpSpPr>
        <p:sp>
          <p:nvSpPr>
            <p:cNvPr id="39" name="Left Bracket 38">
              <a:extLst>
                <a:ext uri="{FF2B5EF4-FFF2-40B4-BE49-F238E27FC236}">
                  <a16:creationId xmlns:a16="http://schemas.microsoft.com/office/drawing/2014/main" id="{C6F0DEBC-F3D9-7DCE-3D6F-9528A90AD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4088" y="3130550"/>
              <a:ext cx="90487" cy="1371600"/>
            </a:xfrm>
            <a:prstGeom prst="leftBracket">
              <a:avLst>
                <a:gd name="adj" fmla="val 8351"/>
              </a:avLst>
            </a:prstGeom>
            <a:noFill/>
            <a:ln w="25400">
              <a:solidFill>
                <a:srgbClr val="4F81BD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 sz="1050">
                <a:solidFill>
                  <a:sysClr val="windowText" lastClr="000000"/>
                </a:solidFill>
                <a:latin typeface="Calibri"/>
                <a:ea typeface="+mn-ea"/>
              </a:endParaRPr>
            </a:p>
          </p:txBody>
        </p:sp>
        <p:sp>
          <p:nvSpPr>
            <p:cNvPr id="40" name="Right Bracket 39">
              <a:extLst>
                <a:ext uri="{FF2B5EF4-FFF2-40B4-BE49-F238E27FC236}">
                  <a16:creationId xmlns:a16="http://schemas.microsoft.com/office/drawing/2014/main" id="{BDA808AA-2F92-7276-50CD-E72D06F3D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2850" y="3127375"/>
              <a:ext cx="90488" cy="1371600"/>
            </a:xfrm>
            <a:prstGeom prst="rightBracket">
              <a:avLst>
                <a:gd name="adj" fmla="val 8351"/>
              </a:avLst>
            </a:prstGeom>
            <a:noFill/>
            <a:ln w="25400">
              <a:solidFill>
                <a:srgbClr val="4F81BD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 sz="1050">
                <a:solidFill>
                  <a:sysClr val="windowText" lastClr="000000"/>
                </a:solidFill>
                <a:latin typeface="Calibri"/>
                <a:ea typeface="+mn-ea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E6ED430-2C53-02C9-9377-3BEDAE510299}"/>
                </a:ext>
              </a:extLst>
            </p:cNvPr>
            <p:cNvSpPr/>
            <p:nvPr/>
          </p:nvSpPr>
          <p:spPr>
            <a:xfrm>
              <a:off x="8537376" y="2780928"/>
              <a:ext cx="417207" cy="4924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>
                  <a:ln w="17780" cmpd="sng">
                    <a:noFill/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latin typeface="Arial" charset="0"/>
                  <a:ea typeface="ＭＳ Ｐゴシック" charset="0"/>
                  <a:cs typeface="ＭＳ Ｐゴシック" charset="0"/>
                </a:rPr>
                <a:t>y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7BC67DF-15BC-B36E-1C89-A1A411830028}"/>
                </a:ext>
              </a:extLst>
            </p:cNvPr>
            <p:cNvSpPr/>
            <p:nvPr/>
          </p:nvSpPr>
          <p:spPr>
            <a:xfrm>
              <a:off x="8590115" y="3126231"/>
              <a:ext cx="331715" cy="141577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900" b="1">
                  <a:ln w="10541" cmpd="sng">
                    <a:solidFill>
                      <a:srgbClr val="4F81BD">
                        <a:shade val="88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4F81BD">
                          <a:tint val="40000"/>
                          <a:satMod val="250000"/>
                        </a:srgbClr>
                      </a:gs>
                      <a:gs pos="9000">
                        <a:srgbClr val="4F81BD">
                          <a:tint val="52000"/>
                          <a:satMod val="300000"/>
                        </a:srgbClr>
                      </a:gs>
                      <a:gs pos="50000">
                        <a:srgbClr val="4F81BD">
                          <a:shade val="20000"/>
                          <a:satMod val="300000"/>
                        </a:srgbClr>
                      </a:gs>
                      <a:gs pos="79000">
                        <a:srgbClr val="4F81BD">
                          <a:tint val="52000"/>
                          <a:satMod val="300000"/>
                        </a:srgbClr>
                      </a:gs>
                      <a:gs pos="100000">
                        <a:srgbClr val="4F81BD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Arial" charset="0"/>
                  <a:ea typeface="ＭＳ Ｐゴシック" charset="0"/>
                  <a:cs typeface="ＭＳ Ｐゴシック" charset="0"/>
                </a:rPr>
                <a:t>1</a:t>
              </a:r>
            </a:p>
            <a:p>
              <a:pPr algn="ctr">
                <a:defRPr/>
              </a:pPr>
              <a:r>
                <a:rPr lang="en-US" sz="900" b="1">
                  <a:ln w="10541" cmpd="sng">
                    <a:solidFill>
                      <a:srgbClr val="4F81BD">
                        <a:shade val="88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4F81BD">
                          <a:tint val="40000"/>
                          <a:satMod val="250000"/>
                        </a:srgbClr>
                      </a:gs>
                      <a:gs pos="9000">
                        <a:srgbClr val="4F81BD">
                          <a:tint val="52000"/>
                          <a:satMod val="300000"/>
                        </a:srgbClr>
                      </a:gs>
                      <a:gs pos="50000">
                        <a:srgbClr val="4F81BD">
                          <a:shade val="20000"/>
                          <a:satMod val="300000"/>
                        </a:srgbClr>
                      </a:gs>
                      <a:gs pos="79000">
                        <a:srgbClr val="4F81BD">
                          <a:tint val="52000"/>
                          <a:satMod val="300000"/>
                        </a:srgbClr>
                      </a:gs>
                      <a:gs pos="100000">
                        <a:srgbClr val="4F81BD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Arial" charset="0"/>
                  <a:ea typeface="ＭＳ Ｐゴシック" charset="0"/>
                  <a:cs typeface="ＭＳ Ｐゴシック" charset="0"/>
                </a:rPr>
                <a:t>0</a:t>
              </a:r>
            </a:p>
            <a:p>
              <a:pPr algn="ctr">
                <a:defRPr/>
              </a:pPr>
              <a:r>
                <a:rPr lang="en-US" sz="900" b="1">
                  <a:ln w="10541" cmpd="sng">
                    <a:solidFill>
                      <a:srgbClr val="4F81BD">
                        <a:shade val="88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4F81BD">
                          <a:tint val="40000"/>
                          <a:satMod val="250000"/>
                        </a:srgbClr>
                      </a:gs>
                      <a:gs pos="9000">
                        <a:srgbClr val="4F81BD">
                          <a:tint val="52000"/>
                          <a:satMod val="300000"/>
                        </a:srgbClr>
                      </a:gs>
                      <a:gs pos="50000">
                        <a:srgbClr val="4F81BD">
                          <a:shade val="20000"/>
                          <a:satMod val="300000"/>
                        </a:srgbClr>
                      </a:gs>
                      <a:gs pos="79000">
                        <a:srgbClr val="4F81BD">
                          <a:tint val="52000"/>
                          <a:satMod val="300000"/>
                        </a:srgbClr>
                      </a:gs>
                      <a:gs pos="100000">
                        <a:srgbClr val="4F81BD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Arial" charset="0"/>
                  <a:ea typeface="ＭＳ Ｐゴシック" charset="0"/>
                  <a:cs typeface="ＭＳ Ｐゴシック" charset="0"/>
                </a:rPr>
                <a:t>1</a:t>
              </a:r>
            </a:p>
            <a:p>
              <a:pPr algn="ctr">
                <a:defRPr/>
              </a:pPr>
              <a:r>
                <a:rPr lang="en-US" sz="900" b="1">
                  <a:ln w="10541" cmpd="sng">
                    <a:solidFill>
                      <a:srgbClr val="4F81BD">
                        <a:shade val="88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4F81BD">
                          <a:tint val="40000"/>
                          <a:satMod val="250000"/>
                        </a:srgbClr>
                      </a:gs>
                      <a:gs pos="9000">
                        <a:srgbClr val="4F81BD">
                          <a:tint val="52000"/>
                          <a:satMod val="300000"/>
                        </a:srgbClr>
                      </a:gs>
                      <a:gs pos="50000">
                        <a:srgbClr val="4F81BD">
                          <a:shade val="20000"/>
                          <a:satMod val="300000"/>
                        </a:srgbClr>
                      </a:gs>
                      <a:gs pos="79000">
                        <a:srgbClr val="4F81BD">
                          <a:tint val="52000"/>
                          <a:satMod val="300000"/>
                        </a:srgbClr>
                      </a:gs>
                      <a:gs pos="100000">
                        <a:srgbClr val="4F81BD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Arial" charset="0"/>
                  <a:ea typeface="ＭＳ Ｐゴシック" charset="0"/>
                  <a:cs typeface="ＭＳ Ｐゴシック" charset="0"/>
                </a:rPr>
                <a:t>.</a:t>
              </a:r>
            </a:p>
            <a:p>
              <a:pPr algn="ctr">
                <a:defRPr/>
              </a:pPr>
              <a:r>
                <a:rPr lang="en-US" sz="900" b="1">
                  <a:ln w="10541" cmpd="sng">
                    <a:solidFill>
                      <a:srgbClr val="4F81BD">
                        <a:shade val="88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4F81BD">
                          <a:tint val="40000"/>
                          <a:satMod val="250000"/>
                        </a:srgbClr>
                      </a:gs>
                      <a:gs pos="9000">
                        <a:srgbClr val="4F81BD">
                          <a:tint val="52000"/>
                          <a:satMod val="300000"/>
                        </a:srgbClr>
                      </a:gs>
                      <a:gs pos="50000">
                        <a:srgbClr val="4F81BD">
                          <a:shade val="20000"/>
                          <a:satMod val="300000"/>
                        </a:srgbClr>
                      </a:gs>
                      <a:gs pos="79000">
                        <a:srgbClr val="4F81BD">
                          <a:tint val="52000"/>
                          <a:satMod val="300000"/>
                        </a:srgbClr>
                      </a:gs>
                      <a:gs pos="100000">
                        <a:srgbClr val="4F81BD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Arial" charset="0"/>
                  <a:ea typeface="ＭＳ Ｐゴシック" charset="0"/>
                  <a:cs typeface="ＭＳ Ｐゴシック" charset="0"/>
                </a:rPr>
                <a:t>.</a:t>
              </a:r>
            </a:p>
            <a:p>
              <a:pPr algn="ctr">
                <a:defRPr/>
              </a:pPr>
              <a:r>
                <a:rPr lang="en-US" sz="900" b="1">
                  <a:ln w="10541" cmpd="sng">
                    <a:solidFill>
                      <a:srgbClr val="4F81BD">
                        <a:shade val="88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4F81BD">
                          <a:tint val="40000"/>
                          <a:satMod val="250000"/>
                        </a:srgbClr>
                      </a:gs>
                      <a:gs pos="9000">
                        <a:srgbClr val="4F81BD">
                          <a:tint val="52000"/>
                          <a:satMod val="300000"/>
                        </a:srgbClr>
                      </a:gs>
                      <a:gs pos="50000">
                        <a:srgbClr val="4F81BD">
                          <a:shade val="20000"/>
                          <a:satMod val="300000"/>
                        </a:srgbClr>
                      </a:gs>
                      <a:gs pos="79000">
                        <a:srgbClr val="4F81BD">
                          <a:tint val="52000"/>
                          <a:satMod val="300000"/>
                        </a:srgbClr>
                      </a:gs>
                      <a:gs pos="100000">
                        <a:srgbClr val="4F81BD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Arial" charset="0"/>
                  <a:ea typeface="ＭＳ Ｐゴシック" charset="0"/>
                  <a:cs typeface="ＭＳ Ｐゴシック" charset="0"/>
                </a:rPr>
                <a:t>.</a:t>
              </a:r>
            </a:p>
            <a:p>
              <a:pPr algn="ctr">
                <a:defRPr/>
              </a:pPr>
              <a:r>
                <a:rPr lang="en-US" sz="900" b="1">
                  <a:ln w="10541" cmpd="sng">
                    <a:solidFill>
                      <a:srgbClr val="4F81BD">
                        <a:shade val="88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4F81BD">
                          <a:tint val="40000"/>
                          <a:satMod val="250000"/>
                        </a:srgbClr>
                      </a:gs>
                      <a:gs pos="9000">
                        <a:srgbClr val="4F81BD">
                          <a:tint val="52000"/>
                          <a:satMod val="300000"/>
                        </a:srgbClr>
                      </a:gs>
                      <a:gs pos="50000">
                        <a:srgbClr val="4F81BD">
                          <a:shade val="20000"/>
                          <a:satMod val="300000"/>
                        </a:srgbClr>
                      </a:gs>
                      <a:gs pos="79000">
                        <a:srgbClr val="4F81BD">
                          <a:tint val="52000"/>
                          <a:satMod val="300000"/>
                        </a:srgbClr>
                      </a:gs>
                      <a:gs pos="100000">
                        <a:srgbClr val="4F81BD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Arial" charset="0"/>
                  <a:ea typeface="ＭＳ Ｐゴシック" charset="0"/>
                  <a:cs typeface="ＭＳ Ｐゴシック" charset="0"/>
                </a:rPr>
                <a:t>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78E670-809C-9E85-6A90-0C984BBCD3FD}"/>
              </a:ext>
            </a:extLst>
          </p:cNvPr>
          <p:cNvGrpSpPr/>
          <p:nvPr/>
        </p:nvGrpSpPr>
        <p:grpSpPr>
          <a:xfrm>
            <a:off x="5094899" y="1654792"/>
            <a:ext cx="1387079" cy="1291390"/>
            <a:chOff x="6650037" y="2805697"/>
            <a:chExt cx="1849438" cy="1721853"/>
          </a:xfrm>
        </p:grpSpPr>
        <p:sp>
          <p:nvSpPr>
            <p:cNvPr id="44" name="Left Bracket 43">
              <a:extLst>
                <a:ext uri="{FF2B5EF4-FFF2-40B4-BE49-F238E27FC236}">
                  <a16:creationId xmlns:a16="http://schemas.microsoft.com/office/drawing/2014/main" id="{8376EB49-7047-1DB9-F07A-9539FBFCB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0037" y="3155950"/>
              <a:ext cx="90487" cy="1371600"/>
            </a:xfrm>
            <a:prstGeom prst="leftBracket">
              <a:avLst>
                <a:gd name="adj" fmla="val 8351"/>
              </a:avLst>
            </a:prstGeom>
            <a:noFill/>
            <a:ln w="25400">
              <a:solidFill>
                <a:srgbClr val="4F81BD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 sz="1050">
                <a:solidFill>
                  <a:sysClr val="windowText" lastClr="000000"/>
                </a:solidFill>
                <a:latin typeface="Calibri"/>
                <a:ea typeface="+mn-ea"/>
              </a:endParaRPr>
            </a:p>
          </p:txBody>
        </p:sp>
        <p:sp>
          <p:nvSpPr>
            <p:cNvPr id="45" name="Right Bracket 44">
              <a:extLst>
                <a:ext uri="{FF2B5EF4-FFF2-40B4-BE49-F238E27FC236}">
                  <a16:creationId xmlns:a16="http://schemas.microsoft.com/office/drawing/2014/main" id="{20C07620-57F5-7E63-F5C2-8C9DE01B0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7400" y="3155950"/>
              <a:ext cx="92075" cy="1371600"/>
            </a:xfrm>
            <a:prstGeom prst="rightBracket">
              <a:avLst>
                <a:gd name="adj" fmla="val 8207"/>
              </a:avLst>
            </a:prstGeom>
            <a:noFill/>
            <a:ln w="25400">
              <a:solidFill>
                <a:srgbClr val="4F81BD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 sz="1050">
                <a:solidFill>
                  <a:sysClr val="windowText" lastClr="000000"/>
                </a:solidFill>
                <a:latin typeface="Calibri"/>
                <a:ea typeface="+mn-ea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60C97DE-173F-2A15-611E-2B3637C09EAB}"/>
                </a:ext>
              </a:extLst>
            </p:cNvPr>
            <p:cNvSpPr/>
            <p:nvPr/>
          </p:nvSpPr>
          <p:spPr>
            <a:xfrm>
              <a:off x="7376139" y="2805697"/>
              <a:ext cx="451405" cy="4924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>
                  <a:ln w="17780" cmpd="sng">
                    <a:noFill/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latin typeface="Arial" charset="0"/>
                  <a:ea typeface="ＭＳ Ｐゴシック" charset="0"/>
                  <a:cs typeface="ＭＳ Ｐゴシック" charset="0"/>
                </a:rPr>
                <a:t>X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31F27A0-6E3B-23DF-2578-BFBF6718EDE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702425" y="3295650"/>
              <a:ext cx="1727200" cy="6350"/>
            </a:xfrm>
            <a:prstGeom prst="line">
              <a:avLst/>
            </a:prstGeom>
            <a:noFill/>
            <a:ln w="25400">
              <a:solidFill>
                <a:srgbClr val="4F81BD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3EDB50-F11F-4AB6-3158-1EAEF8E16B6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702425" y="3438525"/>
              <a:ext cx="1727200" cy="7938"/>
            </a:xfrm>
            <a:prstGeom prst="line">
              <a:avLst/>
            </a:prstGeom>
            <a:noFill/>
            <a:ln w="25400">
              <a:solidFill>
                <a:srgbClr val="4F81BD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036B6B1-6360-FA0B-742C-9E67128293E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702425" y="3586163"/>
              <a:ext cx="1727200" cy="6350"/>
            </a:xfrm>
            <a:prstGeom prst="line">
              <a:avLst/>
            </a:prstGeom>
            <a:noFill/>
            <a:ln w="25400">
              <a:solidFill>
                <a:srgbClr val="4F81BD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4AD4B3D-A05A-924D-47E2-7D29175C7D1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702425" y="4418013"/>
              <a:ext cx="1727200" cy="6350"/>
            </a:xfrm>
            <a:prstGeom prst="line">
              <a:avLst/>
            </a:prstGeom>
            <a:noFill/>
            <a:ln w="25400">
              <a:solidFill>
                <a:srgbClr val="4F81BD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CD9BD59-03D1-0640-72BC-FBD5AD3FFD34}"/>
                </a:ext>
              </a:extLst>
            </p:cNvPr>
            <p:cNvSpPr/>
            <p:nvPr/>
          </p:nvSpPr>
          <p:spPr>
            <a:xfrm>
              <a:off x="7482103" y="3628800"/>
              <a:ext cx="288968" cy="6771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900" b="1" dirty="0">
                  <a:ln w="10541" cmpd="sng">
                    <a:solidFill>
                      <a:srgbClr val="4F81BD">
                        <a:shade val="88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4F81BD">
                          <a:tint val="40000"/>
                          <a:satMod val="250000"/>
                        </a:srgbClr>
                      </a:gs>
                      <a:gs pos="9000">
                        <a:srgbClr val="4F81BD">
                          <a:tint val="52000"/>
                          <a:satMod val="300000"/>
                        </a:srgbClr>
                      </a:gs>
                      <a:gs pos="50000">
                        <a:srgbClr val="4F81BD">
                          <a:shade val="20000"/>
                          <a:satMod val="300000"/>
                        </a:srgbClr>
                      </a:gs>
                      <a:gs pos="79000">
                        <a:srgbClr val="4F81BD">
                          <a:tint val="52000"/>
                          <a:satMod val="300000"/>
                        </a:srgbClr>
                      </a:gs>
                      <a:gs pos="100000">
                        <a:srgbClr val="4F81BD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Arial" charset="0"/>
                  <a:ea typeface="ＭＳ Ｐゴシック" charset="0"/>
                  <a:cs typeface="ＭＳ Ｐゴシック" charset="0"/>
                </a:rPr>
                <a:t>.</a:t>
              </a:r>
            </a:p>
            <a:p>
              <a:pPr algn="ctr">
                <a:defRPr/>
              </a:pPr>
              <a:r>
                <a:rPr lang="en-US" sz="900" b="1" dirty="0">
                  <a:ln w="10541" cmpd="sng">
                    <a:solidFill>
                      <a:srgbClr val="4F81BD">
                        <a:shade val="88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4F81BD">
                          <a:tint val="40000"/>
                          <a:satMod val="250000"/>
                        </a:srgbClr>
                      </a:gs>
                      <a:gs pos="9000">
                        <a:srgbClr val="4F81BD">
                          <a:tint val="52000"/>
                          <a:satMod val="300000"/>
                        </a:srgbClr>
                      </a:gs>
                      <a:gs pos="50000">
                        <a:srgbClr val="4F81BD">
                          <a:shade val="20000"/>
                          <a:satMod val="300000"/>
                        </a:srgbClr>
                      </a:gs>
                      <a:gs pos="79000">
                        <a:srgbClr val="4F81BD">
                          <a:tint val="52000"/>
                          <a:satMod val="300000"/>
                        </a:srgbClr>
                      </a:gs>
                      <a:gs pos="100000">
                        <a:srgbClr val="4F81BD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Arial" charset="0"/>
                  <a:ea typeface="ＭＳ Ｐゴシック" charset="0"/>
                  <a:cs typeface="ＭＳ Ｐゴシック" charset="0"/>
                </a:rPr>
                <a:t>.</a:t>
              </a:r>
            </a:p>
            <a:p>
              <a:pPr algn="ctr">
                <a:defRPr/>
              </a:pPr>
              <a:r>
                <a:rPr lang="en-US" sz="900" b="1" dirty="0">
                  <a:ln w="10541" cmpd="sng">
                    <a:solidFill>
                      <a:srgbClr val="4F81BD">
                        <a:shade val="88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4F81BD">
                          <a:tint val="40000"/>
                          <a:satMod val="250000"/>
                        </a:srgbClr>
                      </a:gs>
                      <a:gs pos="9000">
                        <a:srgbClr val="4F81BD">
                          <a:tint val="52000"/>
                          <a:satMod val="300000"/>
                        </a:srgbClr>
                      </a:gs>
                      <a:gs pos="50000">
                        <a:srgbClr val="4F81BD">
                          <a:shade val="20000"/>
                          <a:satMod val="300000"/>
                        </a:srgbClr>
                      </a:gs>
                      <a:gs pos="79000">
                        <a:srgbClr val="4F81BD">
                          <a:tint val="52000"/>
                          <a:satMod val="300000"/>
                        </a:srgbClr>
                      </a:gs>
                      <a:gs pos="100000">
                        <a:srgbClr val="4F81BD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Arial" charset="0"/>
                  <a:ea typeface="ＭＳ Ｐゴシック" charset="0"/>
                  <a:cs typeface="ＭＳ Ｐゴシック" charset="0"/>
                </a:rPr>
                <a:t>.</a:t>
              </a:r>
            </a:p>
          </p:txBody>
        </p:sp>
      </p:grpSp>
      <p:pic>
        <p:nvPicPr>
          <p:cNvPr id="52" name="Picture 4" descr="Support vector machine - Wikipedia">
            <a:extLst>
              <a:ext uri="{FF2B5EF4-FFF2-40B4-BE49-F238E27FC236}">
                <a16:creationId xmlns:a16="http://schemas.microsoft.com/office/drawing/2014/main" id="{19DD5FA9-AB9A-A7AC-BB43-B19A6BFBA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726" y="1713494"/>
            <a:ext cx="1755470" cy="170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4715F4C-2DBA-FD8B-080A-EECA7E3E7696}"/>
              </a:ext>
            </a:extLst>
          </p:cNvPr>
          <p:cNvCxnSpPr>
            <a:cxnSpLocks/>
          </p:cNvCxnSpPr>
          <p:nvPr/>
        </p:nvCxnSpPr>
        <p:spPr>
          <a:xfrm>
            <a:off x="3920580" y="2221344"/>
            <a:ext cx="101457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8619D1B-2761-2AB8-3A23-2ED48D519D15}"/>
              </a:ext>
            </a:extLst>
          </p:cNvPr>
          <p:cNvSpPr txBox="1"/>
          <p:nvPr/>
        </p:nvSpPr>
        <p:spPr>
          <a:xfrm>
            <a:off x="3967051" y="1886353"/>
            <a:ext cx="1201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Flattening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7">
            <a:extLst>
              <a:ext uri="{FF2B5EF4-FFF2-40B4-BE49-F238E27FC236}">
                <a16:creationId xmlns:a16="http://schemas.microsoft.com/office/drawing/2014/main" id="{04DB5A72-E1A0-874E-C6B2-8B47B3AD797A}"/>
              </a:ext>
            </a:extLst>
          </p:cNvPr>
          <p:cNvSpPr txBox="1">
            <a:spLocks/>
          </p:cNvSpPr>
          <p:nvPr/>
        </p:nvSpPr>
        <p:spPr>
          <a:xfrm>
            <a:off x="0" y="4554"/>
            <a:ext cx="7886700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latin typeface="Aptos" panose="020B0004020202020204" pitchFamily="34" charset="0"/>
              </a:rPr>
              <a:t>Brain-Based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Predictive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Modeling</a:t>
            </a:r>
            <a:endParaRPr lang="en-US" sz="30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72114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6" grpId="0" animBg="1"/>
      <p:bldP spid="6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7A059-13DC-E4F6-12B6-12FBCAC84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http://4.bp.blogspot.com/-VWu1M-nv9U8/T6fMXHQB_uI/AAAAAAAAAPE/r82P6DMCG1I/s640/images.jpg">
            <a:extLst>
              <a:ext uri="{FF2B5EF4-FFF2-40B4-BE49-F238E27FC236}">
                <a16:creationId xmlns:a16="http://schemas.microsoft.com/office/drawing/2014/main" id="{0E938D1E-502B-F739-670F-2323C6242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117" y="1853507"/>
            <a:ext cx="1426895" cy="80603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162EB1A-D6B4-3FB4-5637-F33CC524A61C}"/>
              </a:ext>
            </a:extLst>
          </p:cNvPr>
          <p:cNvSpPr/>
          <p:nvPr/>
        </p:nvSpPr>
        <p:spPr>
          <a:xfrm>
            <a:off x="4946831" y="1704473"/>
            <a:ext cx="302462" cy="10462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CDE470-EB13-8022-EA88-FA8219B1AA7B}"/>
              </a:ext>
            </a:extLst>
          </p:cNvPr>
          <p:cNvSpPr/>
          <p:nvPr/>
        </p:nvSpPr>
        <p:spPr>
          <a:xfrm>
            <a:off x="4093640" y="1724942"/>
            <a:ext cx="163636" cy="175821"/>
          </a:xfrm>
          <a:prstGeom prst="ellipse">
            <a:avLst/>
          </a:prstGeom>
          <a:solidFill>
            <a:schemeClr val="accent3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DCCB757-7CF7-3422-B3E1-CD12C2912CF4}"/>
              </a:ext>
            </a:extLst>
          </p:cNvPr>
          <p:cNvSpPr/>
          <p:nvPr/>
        </p:nvSpPr>
        <p:spPr>
          <a:xfrm>
            <a:off x="4318731" y="1718674"/>
            <a:ext cx="163636" cy="175821"/>
          </a:xfrm>
          <a:prstGeom prst="ellipse">
            <a:avLst/>
          </a:prstGeom>
          <a:solidFill>
            <a:schemeClr val="accent3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866C9F-BAC4-3626-C872-1DD1749FA2DA}"/>
              </a:ext>
            </a:extLst>
          </p:cNvPr>
          <p:cNvSpPr/>
          <p:nvPr/>
        </p:nvSpPr>
        <p:spPr>
          <a:xfrm>
            <a:off x="4973506" y="1718674"/>
            <a:ext cx="163636" cy="175821"/>
          </a:xfrm>
          <a:prstGeom prst="ellipse">
            <a:avLst/>
          </a:prstGeom>
          <a:solidFill>
            <a:schemeClr val="accent3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904B809-B351-391B-016C-8BD05742D7EF}"/>
              </a:ext>
            </a:extLst>
          </p:cNvPr>
          <p:cNvSpPr/>
          <p:nvPr/>
        </p:nvSpPr>
        <p:spPr>
          <a:xfrm>
            <a:off x="4084311" y="1981921"/>
            <a:ext cx="163636" cy="17582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C7A728C-95DC-1C3E-5906-A807492767D6}"/>
              </a:ext>
            </a:extLst>
          </p:cNvPr>
          <p:cNvSpPr/>
          <p:nvPr/>
        </p:nvSpPr>
        <p:spPr>
          <a:xfrm>
            <a:off x="4309402" y="1975653"/>
            <a:ext cx="163636" cy="17582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E922929-61FE-8095-735B-D738E60BE25A}"/>
              </a:ext>
            </a:extLst>
          </p:cNvPr>
          <p:cNvSpPr/>
          <p:nvPr/>
        </p:nvSpPr>
        <p:spPr>
          <a:xfrm>
            <a:off x="4964177" y="1975653"/>
            <a:ext cx="163636" cy="17582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C8D24B8-81E3-D0C8-2B16-A14035E11DA3}"/>
              </a:ext>
            </a:extLst>
          </p:cNvPr>
          <p:cNvSpPr/>
          <p:nvPr/>
        </p:nvSpPr>
        <p:spPr>
          <a:xfrm>
            <a:off x="4093640" y="2500005"/>
            <a:ext cx="163636" cy="17582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D41F7BB-EDEC-11DD-EFA3-D3AD34E7F2C2}"/>
              </a:ext>
            </a:extLst>
          </p:cNvPr>
          <p:cNvSpPr/>
          <p:nvPr/>
        </p:nvSpPr>
        <p:spPr>
          <a:xfrm>
            <a:off x="4318731" y="2493737"/>
            <a:ext cx="163636" cy="17582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C36BDAE-3A54-717B-1634-D5620E3C1CA3}"/>
              </a:ext>
            </a:extLst>
          </p:cNvPr>
          <p:cNvSpPr/>
          <p:nvPr/>
        </p:nvSpPr>
        <p:spPr>
          <a:xfrm>
            <a:off x="4973506" y="2493737"/>
            <a:ext cx="163636" cy="175821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C73774F-A928-727C-93C7-CAB71B20F84F}"/>
              </a:ext>
            </a:extLst>
          </p:cNvPr>
          <p:cNvSpPr txBox="1"/>
          <p:nvPr/>
        </p:nvSpPr>
        <p:spPr>
          <a:xfrm>
            <a:off x="4430995" y="1545417"/>
            <a:ext cx="61106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……</a:t>
            </a:r>
            <a:endParaRPr lang="en-US" sz="2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0012FD-ED9A-D0A1-6ABE-F709FEDCCF71}"/>
              </a:ext>
            </a:extLst>
          </p:cNvPr>
          <p:cNvSpPr txBox="1"/>
          <p:nvPr/>
        </p:nvSpPr>
        <p:spPr>
          <a:xfrm>
            <a:off x="4430374" y="1801888"/>
            <a:ext cx="61106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……</a:t>
            </a:r>
            <a:endParaRPr lang="en-US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3316A5-E6C3-ADA0-925F-7E676D4871D0}"/>
              </a:ext>
            </a:extLst>
          </p:cNvPr>
          <p:cNvSpPr txBox="1"/>
          <p:nvPr/>
        </p:nvSpPr>
        <p:spPr>
          <a:xfrm>
            <a:off x="4430374" y="2301591"/>
            <a:ext cx="61106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……</a:t>
            </a:r>
            <a:endParaRPr lang="en-US" sz="2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1F1A62-4C86-6A0E-B956-F9C5FF7D7677}"/>
              </a:ext>
            </a:extLst>
          </p:cNvPr>
          <p:cNvSpPr txBox="1"/>
          <p:nvPr/>
        </p:nvSpPr>
        <p:spPr>
          <a:xfrm rot="5400000">
            <a:off x="4040439" y="2119671"/>
            <a:ext cx="39786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…</a:t>
            </a:r>
            <a:endParaRPr lang="en-US" sz="2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06E2A-CBB6-55D3-EA76-066DC9BC5576}"/>
              </a:ext>
            </a:extLst>
          </p:cNvPr>
          <p:cNvSpPr txBox="1"/>
          <p:nvPr/>
        </p:nvSpPr>
        <p:spPr>
          <a:xfrm rot="5400000">
            <a:off x="4938964" y="2119671"/>
            <a:ext cx="39786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…</a:t>
            </a:r>
            <a:endParaRPr lang="en-US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1631BB-E589-DD58-4150-CF111A6A39E4}"/>
              </a:ext>
            </a:extLst>
          </p:cNvPr>
          <p:cNvSpPr txBox="1"/>
          <p:nvPr/>
        </p:nvSpPr>
        <p:spPr>
          <a:xfrm rot="16200000">
            <a:off x="2871387" y="2083177"/>
            <a:ext cx="21460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9556" algn="l"/>
              </a:tabLst>
              <a:defRPr/>
            </a:pPr>
            <a:r>
              <a:rPr lang="en-US" sz="1200" dirty="0">
                <a:solidFill>
                  <a:srgbClr val="000000"/>
                </a:solidFill>
                <a:latin typeface="+mj-lt"/>
              </a:rPr>
              <a:t>Measurements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D72321-E1FA-B6F8-662F-4C56A5AF3203}"/>
              </a:ext>
            </a:extLst>
          </p:cNvPr>
          <p:cNvSpPr txBox="1"/>
          <p:nvPr/>
        </p:nvSpPr>
        <p:spPr>
          <a:xfrm>
            <a:off x="4048770" y="1419982"/>
            <a:ext cx="10952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9556" algn="l"/>
              </a:tabLst>
              <a:defRPr/>
            </a:pPr>
            <a:r>
              <a:rPr lang="en-US" sz="1200" dirty="0">
                <a:solidFill>
                  <a:srgbClr val="000000"/>
                </a:solidFill>
                <a:latin typeface="+mj-lt"/>
              </a:rPr>
              <a:t>Participants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30AB75-4E30-DAB8-A721-3B03200EF3D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4A22F12B-72A1-248F-7FCC-221469172F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95622" y="1738227"/>
            <a:ext cx="1573886" cy="994604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tabLst>
                <a:tab pos="346075" algn="l"/>
              </a:tabLst>
              <a:defRPr/>
            </a:pPr>
            <a:r>
              <a:rPr lang="en-US" b="1" dirty="0">
                <a:solidFill>
                  <a:srgbClr val="000000"/>
                </a:solidFill>
                <a:latin typeface="+mj-lt"/>
              </a:rPr>
              <a:t>Machine </a:t>
            </a:r>
            <a:br>
              <a:rPr lang="en-US" b="1" dirty="0">
                <a:solidFill>
                  <a:srgbClr val="000000"/>
                </a:solidFill>
                <a:latin typeface="+mj-lt"/>
              </a:rPr>
            </a:br>
            <a:r>
              <a:rPr lang="en-US" b="1" dirty="0">
                <a:solidFill>
                  <a:srgbClr val="000000"/>
                </a:solidFill>
                <a:latin typeface="+mj-lt"/>
              </a:rPr>
              <a:t>Learning</a:t>
            </a:r>
          </a:p>
          <a:p>
            <a:pPr algn="ctr">
              <a:tabLst>
                <a:tab pos="346075" algn="l"/>
              </a:tabLst>
              <a:defRPr/>
            </a:pPr>
            <a:r>
              <a:rPr lang="en-US" b="1" dirty="0">
                <a:solidFill>
                  <a:srgbClr val="000000"/>
                </a:solidFill>
                <a:latin typeface="+mj-lt"/>
              </a:rPr>
              <a:t>Model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F724E3D-6318-FFCA-8E6D-A57BD3007EF2}"/>
              </a:ext>
            </a:extLst>
          </p:cNvPr>
          <p:cNvSpPr/>
          <p:nvPr/>
        </p:nvSpPr>
        <p:spPr bwMode="auto">
          <a:xfrm>
            <a:off x="5266466" y="2120313"/>
            <a:ext cx="261922" cy="2277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DE348E-912C-99AB-EAA7-8C50600D4DDB}"/>
              </a:ext>
            </a:extLst>
          </p:cNvPr>
          <p:cNvSpPr txBox="1"/>
          <p:nvPr/>
        </p:nvSpPr>
        <p:spPr>
          <a:xfrm>
            <a:off x="6013338" y="3494010"/>
            <a:ext cx="1210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CN" sz="1400" dirty="0">
                <a:solidFill>
                  <a:srgbClr val="000000"/>
                </a:solidFill>
                <a:ea typeface="ヒラギノ角ゴ Pro W3"/>
                <a:sym typeface="Wingdings" pitchFamily="2" charset="2"/>
              </a:rPr>
              <a:t>Healthy</a:t>
            </a:r>
            <a:endParaRPr lang="en-US" altLang="en-US" sz="1400" dirty="0">
              <a:solidFill>
                <a:srgbClr val="000000"/>
              </a:solidFill>
              <a:ea typeface="ヒラギノ角ゴ Pro W3"/>
            </a:endParaRPr>
          </a:p>
          <a:p>
            <a:pPr lvl="0"/>
            <a:r>
              <a:rPr lang="en-US" altLang="zh-CN" sz="1400" dirty="0">
                <a:solidFill>
                  <a:srgbClr val="000000"/>
                </a:solidFill>
                <a:ea typeface="ヒラギノ角ゴ Pro W3"/>
                <a:sym typeface="Wingdings" pitchFamily="2" charset="2"/>
              </a:rPr>
              <a:t>Diseased</a:t>
            </a:r>
            <a:endParaRPr lang="en-US" altLang="en-US" sz="1400" dirty="0">
              <a:solidFill>
                <a:srgbClr val="000000"/>
              </a:solidFill>
              <a:ea typeface="ヒラギノ角ゴ Pro W3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746D90-1819-80FC-EC2D-C758377F1C33}"/>
              </a:ext>
            </a:extLst>
          </p:cNvPr>
          <p:cNvSpPr/>
          <p:nvPr/>
        </p:nvSpPr>
        <p:spPr>
          <a:xfrm>
            <a:off x="5892067" y="3566310"/>
            <a:ext cx="162398" cy="1709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C77987-29C2-E9EE-78F0-B2BCF242CD35}"/>
              </a:ext>
            </a:extLst>
          </p:cNvPr>
          <p:cNvSpPr/>
          <p:nvPr/>
        </p:nvSpPr>
        <p:spPr>
          <a:xfrm>
            <a:off x="5892067" y="3777047"/>
            <a:ext cx="162398" cy="1709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2FDFCB-E656-E1D4-9F92-12E8C35ABC7E}"/>
              </a:ext>
            </a:extLst>
          </p:cNvPr>
          <p:cNvSpPr txBox="1"/>
          <p:nvPr/>
        </p:nvSpPr>
        <p:spPr>
          <a:xfrm>
            <a:off x="5562720" y="3171717"/>
            <a:ext cx="1648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9556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+mj-lt"/>
              </a:rPr>
              <a:t>Label Participant</a:t>
            </a:r>
          </a:p>
        </p:txBody>
      </p:sp>
      <p:sp>
        <p:nvSpPr>
          <p:cNvPr id="17" name="AutoShape 4">
            <a:extLst>
              <a:ext uri="{FF2B5EF4-FFF2-40B4-BE49-F238E27FC236}">
                <a16:creationId xmlns:a16="http://schemas.microsoft.com/office/drawing/2014/main" id="{570A0DAA-0FF0-F22F-4B21-AB6C255C70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89159" y="3145123"/>
            <a:ext cx="1573886" cy="93594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tabLst>
                <a:tab pos="346075" algn="l"/>
              </a:tabLst>
              <a:defRPr/>
            </a:pPr>
            <a:endParaRPr lang="en-US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69C23004-15DE-DCB5-BA29-9553B7D0C185}"/>
              </a:ext>
            </a:extLst>
          </p:cNvPr>
          <p:cNvSpPr/>
          <p:nvPr/>
        </p:nvSpPr>
        <p:spPr bwMode="auto">
          <a:xfrm rot="5400000">
            <a:off x="6225573" y="2824185"/>
            <a:ext cx="348296" cy="2277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6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47BD7388-7194-0E07-86C9-CF6E559AF42B}"/>
              </a:ext>
            </a:extLst>
          </p:cNvPr>
          <p:cNvSpPr/>
          <p:nvPr/>
        </p:nvSpPr>
        <p:spPr bwMode="auto">
          <a:xfrm>
            <a:off x="7174501" y="2132774"/>
            <a:ext cx="735872" cy="2277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6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CCD7B8-74B4-EF1A-961A-22A248DD7DFE}"/>
              </a:ext>
            </a:extLst>
          </p:cNvPr>
          <p:cNvSpPr txBox="1"/>
          <p:nvPr/>
        </p:nvSpPr>
        <p:spPr>
          <a:xfrm>
            <a:off x="7486650" y="3133360"/>
            <a:ext cx="20157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9556" algn="l"/>
              </a:tabLst>
              <a:defRPr/>
            </a:pPr>
            <a:r>
              <a:rPr lang="en-US" altLang="zh-CN" sz="1400" dirty="0">
                <a:solidFill>
                  <a:srgbClr val="000000"/>
                </a:solidFill>
                <a:latin typeface="Aptos" panose="020B0004020202020204" pitchFamily="34" charset="0"/>
              </a:rPr>
              <a:t>Model</a:t>
            </a:r>
            <a:r>
              <a:rPr lang="zh-CN" altLang="en-US" sz="14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algn="ctr">
              <a:tabLst>
                <a:tab pos="259556" algn="l"/>
              </a:tabLst>
              <a:defRPr/>
            </a:pPr>
            <a:r>
              <a:rPr lang="en-US" altLang="zh-CN" sz="1400" dirty="0">
                <a:solidFill>
                  <a:srgbClr val="000000"/>
                </a:solidFill>
                <a:latin typeface="Aptos" panose="020B0004020202020204" pitchFamily="34" charset="0"/>
              </a:rPr>
              <a:t>Interpretation</a:t>
            </a:r>
            <a:endParaRPr lang="en-US" sz="140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DF433B8-100D-6CE4-3932-509490E0AF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-206"/>
          <a:stretch/>
        </p:blipFill>
        <p:spPr>
          <a:xfrm>
            <a:off x="7629382" y="1252891"/>
            <a:ext cx="1622468" cy="1858736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B01E63EB-3601-F037-838D-D0F84148934A}"/>
              </a:ext>
            </a:extLst>
          </p:cNvPr>
          <p:cNvSpPr/>
          <p:nvPr/>
        </p:nvSpPr>
        <p:spPr bwMode="auto">
          <a:xfrm>
            <a:off x="3275259" y="2064787"/>
            <a:ext cx="435347" cy="266193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9BB3CE-E1EE-992A-E0B5-3760B726DE22}"/>
              </a:ext>
            </a:extLst>
          </p:cNvPr>
          <p:cNvSpPr txBox="1"/>
          <p:nvPr/>
        </p:nvSpPr>
        <p:spPr>
          <a:xfrm>
            <a:off x="3412270" y="2808147"/>
            <a:ext cx="1745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9556" algn="l"/>
              </a:tabLst>
              <a:defRPr/>
            </a:pPr>
            <a:r>
              <a:rPr lang="en-US" altLang="zh-CN" sz="1800" b="1" dirty="0">
                <a:solidFill>
                  <a:srgbClr val="000000"/>
                </a:solidFill>
                <a:latin typeface="+mj-lt"/>
              </a:rPr>
              <a:t>Data</a:t>
            </a:r>
            <a:r>
              <a:rPr lang="zh-CN" altLang="en-US" sz="1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+mj-lt"/>
              </a:rPr>
              <a:t>Processing</a:t>
            </a:r>
            <a:endParaRPr lang="en-US" sz="1800" b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0610687-DCD1-1A0F-C48C-FCD29E830E52}"/>
              </a:ext>
            </a:extLst>
          </p:cNvPr>
          <p:cNvGrpSpPr/>
          <p:nvPr/>
        </p:nvGrpSpPr>
        <p:grpSpPr>
          <a:xfrm>
            <a:off x="1297334" y="2894815"/>
            <a:ext cx="1700026" cy="565440"/>
            <a:chOff x="490853" y="3268082"/>
            <a:chExt cx="1700026" cy="565440"/>
          </a:xfrm>
        </p:grpSpPr>
        <p:sp>
          <p:nvSpPr>
            <p:cNvPr id="35" name="AutoShape 5">
              <a:extLst>
                <a:ext uri="{FF2B5EF4-FFF2-40B4-BE49-F238E27FC236}">
                  <a16:creationId xmlns:a16="http://schemas.microsoft.com/office/drawing/2014/main" id="{66FC2448-0E61-D6B6-F8CC-3B6E9D963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3" y="3268082"/>
              <a:ext cx="1700026" cy="565440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38100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accent1"/>
                </a:buClr>
                <a:buSzPct val="80000"/>
                <a:buFont typeface="Courier New" pitchFamily="49" charset="0"/>
                <a:buChar char="o"/>
                <a:defRPr sz="3000">
                  <a:solidFill>
                    <a:schemeClr val="tx1"/>
                  </a:solidFill>
                  <a:latin typeface="Gill Sans MT" pitchFamily="34" charset="0"/>
                  <a:ea typeface="ヒラギノ角ゴ Pro W3" charset="-128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Font typeface="Courier New" pitchFamily="49" charset="0"/>
                <a:buChar char="o"/>
                <a:defRPr sz="2800">
                  <a:solidFill>
                    <a:schemeClr val="tx1"/>
                  </a:solidFill>
                  <a:latin typeface="Gill Sans MT" pitchFamily="34" charset="0"/>
                  <a:ea typeface="ヒラギノ角ゴ Pro W3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Courier New" pitchFamily="49" charset="0"/>
                <a:buChar char="o"/>
                <a:defRPr sz="24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5B9EA4"/>
                </a:buClr>
                <a:buFont typeface="Courier New" pitchFamily="49" charset="0"/>
                <a:buChar char="o"/>
                <a:defRPr sz="20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D5B57"/>
                </a:buClr>
                <a:buFont typeface="Courier New" pitchFamily="49" charset="0"/>
                <a:buChar char="o"/>
                <a:defRPr sz="20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D5B57"/>
                </a:buClr>
                <a:buFont typeface="Courier New" pitchFamily="49" charset="0"/>
                <a:buChar char="o"/>
                <a:defRPr sz="20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D5B57"/>
                </a:buClr>
                <a:buFont typeface="Courier New" pitchFamily="49" charset="0"/>
                <a:buChar char="o"/>
                <a:defRPr sz="20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D5B57"/>
                </a:buClr>
                <a:buFont typeface="Courier New" pitchFamily="49" charset="0"/>
                <a:buChar char="o"/>
                <a:defRPr sz="20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D5B57"/>
                </a:buClr>
                <a:buFont typeface="Courier New" pitchFamily="49" charset="0"/>
                <a:buChar char="o"/>
                <a:defRPr sz="20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36" name="Picture 35" descr="A close-up of a person's face&#10;&#10;Description automatically generated with medium confidence">
              <a:extLst>
                <a:ext uri="{FF2B5EF4-FFF2-40B4-BE49-F238E27FC236}">
                  <a16:creationId xmlns:a16="http://schemas.microsoft.com/office/drawing/2014/main" id="{9D034D34-1F18-D99A-5CFB-C138C920A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19" b="3106"/>
            <a:stretch/>
          </p:blipFill>
          <p:spPr>
            <a:xfrm rot="16200000">
              <a:off x="1112791" y="3355853"/>
              <a:ext cx="474920" cy="412909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49F8F44-9C29-CB93-483E-4D30604D8D8D}"/>
                </a:ext>
              </a:extLst>
            </p:cNvPr>
            <p:cNvSpPr/>
            <p:nvPr/>
          </p:nvSpPr>
          <p:spPr>
            <a:xfrm>
              <a:off x="1555052" y="3315731"/>
              <a:ext cx="509087" cy="474921"/>
            </a:xfrm>
            <a:prstGeom prst="ellipse">
              <a:avLst/>
            </a:prstGeom>
            <a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9000" b="-9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10F324D-25E9-386D-101C-6011DD70A6F2}"/>
                </a:ext>
              </a:extLst>
            </p:cNvPr>
            <p:cNvSpPr/>
            <p:nvPr/>
          </p:nvSpPr>
          <p:spPr>
            <a:xfrm>
              <a:off x="633005" y="3315731"/>
              <a:ext cx="442259" cy="481061"/>
            </a:xfrm>
            <a:prstGeom prst="ellipse">
              <a:avLst/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516" t="-6000" r="-6400" b="-6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E6CE63F1-E068-2C09-9415-4D293B908031}"/>
              </a:ext>
            </a:extLst>
          </p:cNvPr>
          <p:cNvSpPr txBox="1"/>
          <p:nvPr/>
        </p:nvSpPr>
        <p:spPr>
          <a:xfrm>
            <a:off x="1314665" y="3481122"/>
            <a:ext cx="1700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9556" algn="l"/>
              </a:tabLst>
              <a:defRPr/>
            </a:pPr>
            <a:r>
              <a:rPr lang="en-US" sz="1800" b="1" dirty="0">
                <a:solidFill>
                  <a:srgbClr val="000000"/>
                </a:solidFill>
                <a:latin typeface="+mj-lt"/>
              </a:rPr>
              <a:t>Data Collection</a:t>
            </a:r>
          </a:p>
        </p:txBody>
      </p:sp>
      <p:pic>
        <p:nvPicPr>
          <p:cNvPr id="61" name="Graphic 60" descr="Man with solid fill">
            <a:extLst>
              <a:ext uri="{FF2B5EF4-FFF2-40B4-BE49-F238E27FC236}">
                <a16:creationId xmlns:a16="http://schemas.microsoft.com/office/drawing/2014/main" id="{388B6923-99D5-FA48-2673-B10E5593D7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523" y="1533551"/>
            <a:ext cx="599095" cy="599095"/>
          </a:xfrm>
          <a:prstGeom prst="rect">
            <a:avLst/>
          </a:prstGeom>
        </p:spPr>
      </p:pic>
      <p:pic>
        <p:nvPicPr>
          <p:cNvPr id="62" name="Graphic 61" descr="Man with solid fill">
            <a:extLst>
              <a:ext uri="{FF2B5EF4-FFF2-40B4-BE49-F238E27FC236}">
                <a16:creationId xmlns:a16="http://schemas.microsoft.com/office/drawing/2014/main" id="{EEE68158-035F-A21E-40E0-220DC1C248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8435" y="1647536"/>
            <a:ext cx="599095" cy="599095"/>
          </a:xfrm>
          <a:prstGeom prst="rect">
            <a:avLst/>
          </a:prstGeom>
        </p:spPr>
      </p:pic>
      <p:pic>
        <p:nvPicPr>
          <p:cNvPr id="63" name="Graphic 62" descr="Man with solid fill">
            <a:extLst>
              <a:ext uri="{FF2B5EF4-FFF2-40B4-BE49-F238E27FC236}">
                <a16:creationId xmlns:a16="http://schemas.microsoft.com/office/drawing/2014/main" id="{D49DA68A-2188-5619-A3C3-A457F03C44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2157494"/>
            <a:ext cx="599095" cy="599095"/>
          </a:xfrm>
          <a:prstGeom prst="rect">
            <a:avLst/>
          </a:prstGeom>
        </p:spPr>
      </p:pic>
      <p:pic>
        <p:nvPicPr>
          <p:cNvPr id="64" name="Graphic 63" descr="Man with solid fill">
            <a:extLst>
              <a:ext uri="{FF2B5EF4-FFF2-40B4-BE49-F238E27FC236}">
                <a16:creationId xmlns:a16="http://schemas.microsoft.com/office/drawing/2014/main" id="{1880DCD7-C945-601E-9DFA-553C1F32A2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3706" y="2059123"/>
            <a:ext cx="599095" cy="599095"/>
          </a:xfrm>
          <a:prstGeom prst="rect">
            <a:avLst/>
          </a:prstGeom>
        </p:spPr>
      </p:pic>
      <p:pic>
        <p:nvPicPr>
          <p:cNvPr id="65" name="Graphic 64" descr="Man with solid fill">
            <a:extLst>
              <a:ext uri="{FF2B5EF4-FFF2-40B4-BE49-F238E27FC236}">
                <a16:creationId xmlns:a16="http://schemas.microsoft.com/office/drawing/2014/main" id="{0E4809BE-C665-A5C6-420B-0544616628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3838" y="2271391"/>
            <a:ext cx="599095" cy="599095"/>
          </a:xfrm>
          <a:prstGeom prst="rect">
            <a:avLst/>
          </a:prstGeom>
        </p:spPr>
      </p:pic>
      <p:pic>
        <p:nvPicPr>
          <p:cNvPr id="66" name="Picture 4" descr="How to Prepare for an MRI | Premier Imaging">
            <a:extLst>
              <a:ext uri="{FF2B5EF4-FFF2-40B4-BE49-F238E27FC236}">
                <a16:creationId xmlns:a16="http://schemas.microsoft.com/office/drawing/2014/main" id="{8436F023-31D4-B65C-A7EB-9375BE76E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1" t="20082" r="14414"/>
          <a:stretch>
            <a:fillRect/>
          </a:stretch>
        </p:blipFill>
        <p:spPr bwMode="auto">
          <a:xfrm>
            <a:off x="1191047" y="1328027"/>
            <a:ext cx="1870357" cy="146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4A5D349-5788-D223-E67B-3C6D06B3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F068158E-856D-B325-4E82-68C1D7FDC2B8}"/>
              </a:ext>
            </a:extLst>
          </p:cNvPr>
          <p:cNvSpPr txBox="1">
            <a:spLocks/>
          </p:cNvSpPr>
          <p:nvPr/>
        </p:nvSpPr>
        <p:spPr>
          <a:xfrm>
            <a:off x="0" y="4554"/>
            <a:ext cx="7886700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latin typeface="Aptos" panose="020B0004020202020204" pitchFamily="34" charset="0"/>
              </a:rPr>
              <a:t>Brain-Based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Predictive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Modeling</a:t>
            </a:r>
            <a:endParaRPr lang="en-US" sz="30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89521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629D8-4CA8-7CEC-FC46-4EFABAF23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http://4.bp.blogspot.com/-VWu1M-nv9U8/T6fMXHQB_uI/AAAAAAAAAPE/r82P6DMCG1I/s640/images.jpg">
            <a:extLst>
              <a:ext uri="{FF2B5EF4-FFF2-40B4-BE49-F238E27FC236}">
                <a16:creationId xmlns:a16="http://schemas.microsoft.com/office/drawing/2014/main" id="{9F0BCFCA-F811-55E2-8B2D-D19DBB637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529" y="1843615"/>
            <a:ext cx="1426895" cy="80603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AC2117-820F-BEA5-2621-BE1F5053255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5D4E2719-562B-F5EC-AB16-9FF69E6A72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89095" y="1738227"/>
            <a:ext cx="3380413" cy="994604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tabLst>
                <a:tab pos="346075" algn="l"/>
              </a:tabLst>
              <a:defRPr/>
            </a:pPr>
            <a:r>
              <a:rPr lang="en-US" altLang="zh-CN" b="1" dirty="0">
                <a:solidFill>
                  <a:srgbClr val="000000"/>
                </a:solidFill>
                <a:latin typeface="+mj-lt"/>
              </a:rPr>
              <a:t>Deep</a:t>
            </a:r>
            <a:br>
              <a:rPr lang="en-US" b="1" dirty="0">
                <a:solidFill>
                  <a:srgbClr val="000000"/>
                </a:solidFill>
                <a:latin typeface="+mj-lt"/>
              </a:rPr>
            </a:br>
            <a:r>
              <a:rPr lang="en-US" b="1" dirty="0">
                <a:solidFill>
                  <a:srgbClr val="000000"/>
                </a:solidFill>
                <a:latin typeface="+mj-lt"/>
              </a:rPr>
              <a:t>Learning</a:t>
            </a:r>
          </a:p>
          <a:p>
            <a:pPr algn="ctr">
              <a:tabLst>
                <a:tab pos="346075" algn="l"/>
              </a:tabLst>
              <a:defRPr/>
            </a:pPr>
            <a:r>
              <a:rPr lang="en-US" b="1" dirty="0">
                <a:solidFill>
                  <a:srgbClr val="000000"/>
                </a:solidFill>
                <a:latin typeface="+mj-lt"/>
              </a:rPr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713FDA-511B-B896-4C7D-CDA993C4622C}"/>
              </a:ext>
            </a:extLst>
          </p:cNvPr>
          <p:cNvSpPr txBox="1"/>
          <p:nvPr/>
        </p:nvSpPr>
        <p:spPr>
          <a:xfrm>
            <a:off x="6013338" y="3494010"/>
            <a:ext cx="1210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CN" sz="1400" dirty="0">
                <a:solidFill>
                  <a:srgbClr val="000000"/>
                </a:solidFill>
                <a:ea typeface="ヒラギノ角ゴ Pro W3"/>
                <a:sym typeface="Wingdings" pitchFamily="2" charset="2"/>
              </a:rPr>
              <a:t>Healthy</a:t>
            </a:r>
            <a:endParaRPr lang="en-US" altLang="en-US" sz="1400" dirty="0">
              <a:solidFill>
                <a:srgbClr val="000000"/>
              </a:solidFill>
              <a:ea typeface="ヒラギノ角ゴ Pro W3"/>
            </a:endParaRPr>
          </a:p>
          <a:p>
            <a:pPr lvl="0"/>
            <a:r>
              <a:rPr lang="en-US" altLang="zh-CN" sz="1400" dirty="0">
                <a:solidFill>
                  <a:srgbClr val="000000"/>
                </a:solidFill>
                <a:ea typeface="ヒラギノ角ゴ Pro W3"/>
                <a:sym typeface="Wingdings" pitchFamily="2" charset="2"/>
              </a:rPr>
              <a:t>Diseased</a:t>
            </a:r>
            <a:endParaRPr lang="en-US" altLang="en-US" sz="1400" dirty="0">
              <a:solidFill>
                <a:srgbClr val="000000"/>
              </a:solidFill>
              <a:ea typeface="ヒラギノ角ゴ Pro W3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FAC9FB-7423-14AA-4811-369E3FD468AE}"/>
              </a:ext>
            </a:extLst>
          </p:cNvPr>
          <p:cNvSpPr/>
          <p:nvPr/>
        </p:nvSpPr>
        <p:spPr>
          <a:xfrm>
            <a:off x="5892067" y="3566310"/>
            <a:ext cx="162398" cy="1709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3106CC-1D1D-5045-79D3-32AF11A4D185}"/>
              </a:ext>
            </a:extLst>
          </p:cNvPr>
          <p:cNvSpPr/>
          <p:nvPr/>
        </p:nvSpPr>
        <p:spPr>
          <a:xfrm>
            <a:off x="5892067" y="3777047"/>
            <a:ext cx="162398" cy="1709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FE88E7-C54B-4505-35F0-DEA09A3FB8E3}"/>
              </a:ext>
            </a:extLst>
          </p:cNvPr>
          <p:cNvSpPr txBox="1"/>
          <p:nvPr/>
        </p:nvSpPr>
        <p:spPr>
          <a:xfrm>
            <a:off x="5562720" y="3171717"/>
            <a:ext cx="1648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9556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+mj-lt"/>
              </a:rPr>
              <a:t>Label Participant</a:t>
            </a:r>
          </a:p>
        </p:txBody>
      </p:sp>
      <p:sp>
        <p:nvSpPr>
          <p:cNvPr id="17" name="AutoShape 4">
            <a:extLst>
              <a:ext uri="{FF2B5EF4-FFF2-40B4-BE49-F238E27FC236}">
                <a16:creationId xmlns:a16="http://schemas.microsoft.com/office/drawing/2014/main" id="{BEBADFD9-0FEE-5603-77BD-8F67D1CBDE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89159" y="3145123"/>
            <a:ext cx="1573886" cy="93594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tabLst>
                <a:tab pos="346075" algn="l"/>
              </a:tabLst>
              <a:defRPr/>
            </a:pPr>
            <a:endParaRPr lang="en-US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B66AE9AF-111B-E828-5295-64B39BE1AC12}"/>
              </a:ext>
            </a:extLst>
          </p:cNvPr>
          <p:cNvSpPr/>
          <p:nvPr/>
        </p:nvSpPr>
        <p:spPr bwMode="auto">
          <a:xfrm rot="5400000">
            <a:off x="6225573" y="2824185"/>
            <a:ext cx="348296" cy="2277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6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6FDB0EA-BA66-2DA1-CBF6-CA24C5AC9BF7}"/>
              </a:ext>
            </a:extLst>
          </p:cNvPr>
          <p:cNvSpPr/>
          <p:nvPr/>
        </p:nvSpPr>
        <p:spPr>
          <a:xfrm>
            <a:off x="5400977" y="4193514"/>
            <a:ext cx="2005663" cy="207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Subject-level inference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A3523C8-67FC-740B-B059-8899F4565277}"/>
              </a:ext>
            </a:extLst>
          </p:cNvPr>
          <p:cNvSpPr/>
          <p:nvPr/>
        </p:nvSpPr>
        <p:spPr bwMode="auto">
          <a:xfrm>
            <a:off x="7174501" y="2132774"/>
            <a:ext cx="735872" cy="2277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6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4789E1-10C8-97B9-8232-E90F3A3E3589}"/>
              </a:ext>
            </a:extLst>
          </p:cNvPr>
          <p:cNvSpPr txBox="1"/>
          <p:nvPr/>
        </p:nvSpPr>
        <p:spPr>
          <a:xfrm>
            <a:off x="7486650" y="3133360"/>
            <a:ext cx="20157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9556" algn="l"/>
              </a:tabLst>
              <a:defRPr/>
            </a:pPr>
            <a:r>
              <a:rPr lang="en-US" altLang="zh-CN" sz="1400" dirty="0">
                <a:solidFill>
                  <a:srgbClr val="000000"/>
                </a:solidFill>
                <a:latin typeface="+mj-lt"/>
              </a:rPr>
              <a:t>Model</a:t>
            </a:r>
            <a:r>
              <a:rPr lang="zh-CN" altLang="en-US" sz="1400" dirty="0">
                <a:solidFill>
                  <a:srgbClr val="000000"/>
                </a:solidFill>
                <a:latin typeface="+mj-lt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+mj-lt"/>
            </a:endParaRPr>
          </a:p>
          <a:p>
            <a:pPr algn="ctr">
              <a:tabLst>
                <a:tab pos="259556" algn="l"/>
              </a:tabLst>
              <a:defRPr/>
            </a:pPr>
            <a:r>
              <a:rPr lang="en-US" altLang="zh-CN" sz="1400" dirty="0">
                <a:solidFill>
                  <a:srgbClr val="000000"/>
                </a:solidFill>
                <a:latin typeface="+mj-lt"/>
              </a:rPr>
              <a:t>interpretation</a:t>
            </a:r>
            <a:endParaRPr lang="en-US" sz="14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1CECD3-CC9A-EB96-9592-D9831B7A27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-206"/>
          <a:stretch/>
        </p:blipFill>
        <p:spPr>
          <a:xfrm>
            <a:off x="7629382" y="1252891"/>
            <a:ext cx="1622468" cy="1858736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7FCCE3BD-8A3A-84F3-F9E9-C3DE24F6875E}"/>
              </a:ext>
            </a:extLst>
          </p:cNvPr>
          <p:cNvSpPr/>
          <p:nvPr/>
        </p:nvSpPr>
        <p:spPr bwMode="auto">
          <a:xfrm>
            <a:off x="3275259" y="2064787"/>
            <a:ext cx="435347" cy="266193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9BB8C9E-41D6-0C62-D104-D15D198F37C6}"/>
              </a:ext>
            </a:extLst>
          </p:cNvPr>
          <p:cNvGrpSpPr/>
          <p:nvPr/>
        </p:nvGrpSpPr>
        <p:grpSpPr>
          <a:xfrm>
            <a:off x="1297334" y="2894815"/>
            <a:ext cx="1700026" cy="565440"/>
            <a:chOff x="490853" y="3268082"/>
            <a:chExt cx="1700026" cy="565440"/>
          </a:xfrm>
        </p:grpSpPr>
        <p:sp>
          <p:nvSpPr>
            <p:cNvPr id="35" name="AutoShape 5">
              <a:extLst>
                <a:ext uri="{FF2B5EF4-FFF2-40B4-BE49-F238E27FC236}">
                  <a16:creationId xmlns:a16="http://schemas.microsoft.com/office/drawing/2014/main" id="{8FC8317B-CE7E-EEAF-C511-A06B9CEA9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3" y="3268082"/>
              <a:ext cx="1700026" cy="565440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38100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accent1"/>
                </a:buClr>
                <a:buSzPct val="80000"/>
                <a:buFont typeface="Courier New" pitchFamily="49" charset="0"/>
                <a:buChar char="o"/>
                <a:defRPr sz="3000">
                  <a:solidFill>
                    <a:schemeClr val="tx1"/>
                  </a:solidFill>
                  <a:latin typeface="Gill Sans MT" pitchFamily="34" charset="0"/>
                  <a:ea typeface="ヒラギノ角ゴ Pro W3" charset="-128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Font typeface="Courier New" pitchFamily="49" charset="0"/>
                <a:buChar char="o"/>
                <a:defRPr sz="2800">
                  <a:solidFill>
                    <a:schemeClr val="tx1"/>
                  </a:solidFill>
                  <a:latin typeface="Gill Sans MT" pitchFamily="34" charset="0"/>
                  <a:ea typeface="ヒラギノ角ゴ Pro W3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Courier New" pitchFamily="49" charset="0"/>
                <a:buChar char="o"/>
                <a:defRPr sz="24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5B9EA4"/>
                </a:buClr>
                <a:buFont typeface="Courier New" pitchFamily="49" charset="0"/>
                <a:buChar char="o"/>
                <a:defRPr sz="20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D5B57"/>
                </a:buClr>
                <a:buFont typeface="Courier New" pitchFamily="49" charset="0"/>
                <a:buChar char="o"/>
                <a:defRPr sz="20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D5B57"/>
                </a:buClr>
                <a:buFont typeface="Courier New" pitchFamily="49" charset="0"/>
                <a:buChar char="o"/>
                <a:defRPr sz="20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D5B57"/>
                </a:buClr>
                <a:buFont typeface="Courier New" pitchFamily="49" charset="0"/>
                <a:buChar char="o"/>
                <a:defRPr sz="20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D5B57"/>
                </a:buClr>
                <a:buFont typeface="Courier New" pitchFamily="49" charset="0"/>
                <a:buChar char="o"/>
                <a:defRPr sz="20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D5B57"/>
                </a:buClr>
                <a:buFont typeface="Courier New" pitchFamily="49" charset="0"/>
                <a:buChar char="o"/>
                <a:defRPr sz="2000">
                  <a:solidFill>
                    <a:schemeClr val="tx1"/>
                  </a:solidFill>
                  <a:latin typeface="Gill Sans MT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36" name="Picture 35" descr="A close-up of a person's face&#10;&#10;Description automatically generated with medium confidence">
              <a:extLst>
                <a:ext uri="{FF2B5EF4-FFF2-40B4-BE49-F238E27FC236}">
                  <a16:creationId xmlns:a16="http://schemas.microsoft.com/office/drawing/2014/main" id="{F7325DBA-5867-AF0D-2938-9BA2C0D5B9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19" b="3106"/>
            <a:stretch/>
          </p:blipFill>
          <p:spPr>
            <a:xfrm rot="16200000">
              <a:off x="1112791" y="3355853"/>
              <a:ext cx="474920" cy="412909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F53624E-D568-7485-2B86-A9A238731773}"/>
                </a:ext>
              </a:extLst>
            </p:cNvPr>
            <p:cNvSpPr/>
            <p:nvPr/>
          </p:nvSpPr>
          <p:spPr>
            <a:xfrm>
              <a:off x="1555052" y="3315731"/>
              <a:ext cx="509087" cy="474921"/>
            </a:xfrm>
            <a:prstGeom prst="ellipse">
              <a:avLst/>
            </a:prstGeom>
            <a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9000" b="-9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ED6928F-6780-B56C-FF3C-8C3F02AE6BC4}"/>
                </a:ext>
              </a:extLst>
            </p:cNvPr>
            <p:cNvSpPr/>
            <p:nvPr/>
          </p:nvSpPr>
          <p:spPr>
            <a:xfrm>
              <a:off x="633005" y="3315731"/>
              <a:ext cx="442259" cy="481061"/>
            </a:xfrm>
            <a:prstGeom prst="ellipse">
              <a:avLst/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516" t="-6000" r="-6400" b="-6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D0836559-BCEF-BC7C-9C34-946C5482786C}"/>
              </a:ext>
            </a:extLst>
          </p:cNvPr>
          <p:cNvSpPr txBox="1"/>
          <p:nvPr/>
        </p:nvSpPr>
        <p:spPr>
          <a:xfrm>
            <a:off x="1314665" y="3481122"/>
            <a:ext cx="1700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9556" algn="l"/>
              </a:tabLst>
              <a:defRPr/>
            </a:pPr>
            <a:r>
              <a:rPr lang="en-US" sz="1800" b="1" dirty="0">
                <a:solidFill>
                  <a:srgbClr val="000000"/>
                </a:solidFill>
                <a:latin typeface="+mj-lt"/>
              </a:rPr>
              <a:t>Data Collection</a:t>
            </a:r>
          </a:p>
        </p:txBody>
      </p:sp>
      <p:pic>
        <p:nvPicPr>
          <p:cNvPr id="61" name="Graphic 60" descr="Man with solid fill">
            <a:extLst>
              <a:ext uri="{FF2B5EF4-FFF2-40B4-BE49-F238E27FC236}">
                <a16:creationId xmlns:a16="http://schemas.microsoft.com/office/drawing/2014/main" id="{3304923D-288E-3970-C461-E0835DF584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523" y="1533551"/>
            <a:ext cx="599095" cy="599095"/>
          </a:xfrm>
          <a:prstGeom prst="rect">
            <a:avLst/>
          </a:prstGeom>
        </p:spPr>
      </p:pic>
      <p:pic>
        <p:nvPicPr>
          <p:cNvPr id="62" name="Graphic 61" descr="Man with solid fill">
            <a:extLst>
              <a:ext uri="{FF2B5EF4-FFF2-40B4-BE49-F238E27FC236}">
                <a16:creationId xmlns:a16="http://schemas.microsoft.com/office/drawing/2014/main" id="{8DB5FDB9-89C4-AB36-DC52-DDA54427FB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8435" y="1647536"/>
            <a:ext cx="599095" cy="599095"/>
          </a:xfrm>
          <a:prstGeom prst="rect">
            <a:avLst/>
          </a:prstGeom>
        </p:spPr>
      </p:pic>
      <p:pic>
        <p:nvPicPr>
          <p:cNvPr id="63" name="Graphic 62" descr="Man with solid fill">
            <a:extLst>
              <a:ext uri="{FF2B5EF4-FFF2-40B4-BE49-F238E27FC236}">
                <a16:creationId xmlns:a16="http://schemas.microsoft.com/office/drawing/2014/main" id="{C98C977D-418D-CEC2-FBF3-C6F32BE7C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2157494"/>
            <a:ext cx="599095" cy="599095"/>
          </a:xfrm>
          <a:prstGeom prst="rect">
            <a:avLst/>
          </a:prstGeom>
        </p:spPr>
      </p:pic>
      <p:pic>
        <p:nvPicPr>
          <p:cNvPr id="64" name="Graphic 63" descr="Man with solid fill">
            <a:extLst>
              <a:ext uri="{FF2B5EF4-FFF2-40B4-BE49-F238E27FC236}">
                <a16:creationId xmlns:a16="http://schemas.microsoft.com/office/drawing/2014/main" id="{7AEC7681-1600-22C0-1AB9-BCB0F06C37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3706" y="2059123"/>
            <a:ext cx="599095" cy="599095"/>
          </a:xfrm>
          <a:prstGeom prst="rect">
            <a:avLst/>
          </a:prstGeom>
        </p:spPr>
      </p:pic>
      <p:pic>
        <p:nvPicPr>
          <p:cNvPr id="65" name="Graphic 64" descr="Man with solid fill">
            <a:extLst>
              <a:ext uri="{FF2B5EF4-FFF2-40B4-BE49-F238E27FC236}">
                <a16:creationId xmlns:a16="http://schemas.microsoft.com/office/drawing/2014/main" id="{F599F9A7-4A06-C73B-DFDB-41778E65E3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3838" y="2271391"/>
            <a:ext cx="599095" cy="599095"/>
          </a:xfrm>
          <a:prstGeom prst="rect">
            <a:avLst/>
          </a:prstGeom>
        </p:spPr>
      </p:pic>
      <p:pic>
        <p:nvPicPr>
          <p:cNvPr id="66" name="Picture 4" descr="How to Prepare for an MRI | Premier Imaging">
            <a:extLst>
              <a:ext uri="{FF2B5EF4-FFF2-40B4-BE49-F238E27FC236}">
                <a16:creationId xmlns:a16="http://schemas.microsoft.com/office/drawing/2014/main" id="{442F1605-3275-8311-D26E-1530276D2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1" t="20082" r="14414"/>
          <a:stretch>
            <a:fillRect/>
          </a:stretch>
        </p:blipFill>
        <p:spPr bwMode="auto">
          <a:xfrm>
            <a:off x="1191047" y="1328027"/>
            <a:ext cx="1870357" cy="146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33D259B8-65A6-9815-B034-4F1BE738D3EF}"/>
              </a:ext>
            </a:extLst>
          </p:cNvPr>
          <p:cNvSpPr txBox="1">
            <a:spLocks/>
          </p:cNvSpPr>
          <p:nvPr/>
        </p:nvSpPr>
        <p:spPr>
          <a:xfrm>
            <a:off x="0" y="4554"/>
            <a:ext cx="7886700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latin typeface="Aptos" panose="020B0004020202020204" pitchFamily="34" charset="0"/>
              </a:rPr>
              <a:t>Brain-Based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Predictive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Modeling</a:t>
            </a:r>
            <a:endParaRPr lang="en-US" sz="30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792771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39F78-DF5B-8D7B-A241-462080DABA3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001DE-CF41-B96D-4452-E8E1F4EC640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BD6EC-12A9-944F-AD8C-10B4D597DA2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7" name="Picture 6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3B66B806-5131-E00C-11D2-5305B9FB0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46" y="1722243"/>
            <a:ext cx="8207555" cy="277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Overview of Convolutional Neural Network in Image Classification">
            <a:extLst>
              <a:ext uri="{FF2B5EF4-FFF2-40B4-BE49-F238E27FC236}">
                <a16:creationId xmlns:a16="http://schemas.microsoft.com/office/drawing/2014/main" id="{5FADE486-652A-AD1B-D7A8-D1CA5826F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11" y="417012"/>
            <a:ext cx="2331167" cy="233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4995A362-9E8D-D8AE-E2D7-B8B70A2965DD}"/>
              </a:ext>
            </a:extLst>
          </p:cNvPr>
          <p:cNvSpPr/>
          <p:nvPr/>
        </p:nvSpPr>
        <p:spPr>
          <a:xfrm rot="17618449">
            <a:off x="3486214" y="2155969"/>
            <a:ext cx="462012" cy="291451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DE84129-C2BA-AE3A-EE66-4CF9DC3C2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1B85A16B-785B-B5EA-2E3B-DBA5D8BA4E73}"/>
              </a:ext>
            </a:extLst>
          </p:cNvPr>
          <p:cNvSpPr txBox="1">
            <a:spLocks/>
          </p:cNvSpPr>
          <p:nvPr/>
        </p:nvSpPr>
        <p:spPr>
          <a:xfrm>
            <a:off x="0" y="4554"/>
            <a:ext cx="7886700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latin typeface="Aptos" panose="020B0004020202020204" pitchFamily="34" charset="0"/>
              </a:rPr>
              <a:t>Deep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Convolutional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Networks</a:t>
            </a:r>
            <a:endParaRPr lang="en-US" sz="30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13207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E96755-8857-2C49-77AC-999735424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511" y="578832"/>
            <a:ext cx="3846690" cy="37870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CFBC2-F741-4362-E4A0-0EC0AA741BB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7021" y="578832"/>
            <a:ext cx="4561442" cy="3029953"/>
          </a:xfrm>
        </p:spPr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Weill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Cornell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Medical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College</a:t>
            </a:r>
          </a:p>
          <a:p>
            <a:r>
              <a:rPr lang="en-US" altLang="zh-CN" dirty="0">
                <a:latin typeface="Aptos" panose="020B0004020202020204" pitchFamily="34" charset="0"/>
              </a:rPr>
              <a:t>Cornell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University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(Ithaca)</a:t>
            </a:r>
          </a:p>
          <a:p>
            <a:r>
              <a:rPr lang="en-US" altLang="zh-CN" dirty="0">
                <a:latin typeface="Aptos" panose="020B0004020202020204" pitchFamily="34" charset="0"/>
              </a:rPr>
              <a:t>Cornell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Tech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82EA1-E557-B337-6FC1-0965EEED35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EFD1C6-0F30-9E10-AA2A-36215F5CA39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D50D0002-4704-1332-0601-C006821FBB6F}"/>
              </a:ext>
            </a:extLst>
          </p:cNvPr>
          <p:cNvSpPr/>
          <p:nvPr/>
        </p:nvSpPr>
        <p:spPr>
          <a:xfrm>
            <a:off x="6818314" y="2524551"/>
            <a:ext cx="176455" cy="146590"/>
          </a:xfrm>
          <a:prstGeom prst="triangle">
            <a:avLst/>
          </a:prstGeom>
          <a:solidFill>
            <a:srgbClr val="FF7F0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46C1E-0F00-1F69-4E51-C1C8ACCD2C6E}"/>
              </a:ext>
            </a:extLst>
          </p:cNvPr>
          <p:cNvSpPr txBox="1"/>
          <p:nvPr/>
        </p:nvSpPr>
        <p:spPr>
          <a:xfrm>
            <a:off x="6861299" y="2650961"/>
            <a:ext cx="133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Cornell</a:t>
            </a:r>
            <a:r>
              <a:rPr lang="zh-CN" altLang="en-US" b="1" dirty="0"/>
              <a:t> </a:t>
            </a:r>
            <a:r>
              <a:rPr lang="en-US" altLang="zh-CN" b="1" dirty="0"/>
              <a:t>Tech</a:t>
            </a:r>
            <a:endParaRPr lang="en-US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C041A0-FDA7-4FDF-CA10-7EFFF5F9B398}"/>
              </a:ext>
            </a:extLst>
          </p:cNvPr>
          <p:cNvCxnSpPr>
            <a:cxnSpLocks/>
          </p:cNvCxnSpPr>
          <p:nvPr/>
        </p:nvCxnSpPr>
        <p:spPr>
          <a:xfrm flipH="1" flipV="1">
            <a:off x="5269832" y="376989"/>
            <a:ext cx="1188118" cy="673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3B7B40-C4F3-FF88-9CB4-8CADDF7209F5}"/>
              </a:ext>
            </a:extLst>
          </p:cNvPr>
          <p:cNvSpPr txBox="1"/>
          <p:nvPr/>
        </p:nvSpPr>
        <p:spPr>
          <a:xfrm>
            <a:off x="4189311" y="19050"/>
            <a:ext cx="188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Cornell</a:t>
            </a:r>
            <a:r>
              <a:rPr lang="zh-CN" altLang="en-US" b="1" dirty="0"/>
              <a:t> </a:t>
            </a:r>
            <a:r>
              <a:rPr lang="en-US" altLang="zh-CN" b="1" dirty="0"/>
              <a:t>University</a:t>
            </a:r>
            <a:endParaRPr lang="en-US" b="1" dirty="0"/>
          </a:p>
        </p:txBody>
      </p:sp>
      <p:pic>
        <p:nvPicPr>
          <p:cNvPr id="13314" name="Picture 2" descr="Our Logo | Brand Center">
            <a:extLst>
              <a:ext uri="{FF2B5EF4-FFF2-40B4-BE49-F238E27FC236}">
                <a16:creationId xmlns:a16="http://schemas.microsoft.com/office/drawing/2014/main" id="{EBF06E33-DC32-758B-52FB-1D05C1880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66" y="1689898"/>
            <a:ext cx="3185040" cy="114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ornell University - Wikipedia">
            <a:extLst>
              <a:ext uri="{FF2B5EF4-FFF2-40B4-BE49-F238E27FC236}">
                <a16:creationId xmlns:a16="http://schemas.microsoft.com/office/drawing/2014/main" id="{ED5BED77-F277-633A-9EF9-214E99D98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83" y="2835627"/>
            <a:ext cx="1321136" cy="132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ornell Tech Fest 2023">
            <a:extLst>
              <a:ext uri="{FF2B5EF4-FFF2-40B4-BE49-F238E27FC236}">
                <a16:creationId xmlns:a16="http://schemas.microsoft.com/office/drawing/2014/main" id="{5E2536D5-97F0-B7A9-5BCE-5C6996B5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02" y="2671141"/>
            <a:ext cx="1199825" cy="153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610009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40DCD-DA25-CFFD-C512-46AF72B821F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9EA79-9EB4-845A-2E0D-BFDBA9D3124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A6707-9312-F1C3-2DB9-9E4C736B6C8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7170" name="Picture 2" descr="Stanford Researchers Develop AI that Can Help Diagnose Alzheimer's Disease  | NVIDIA Technical Blog">
            <a:extLst>
              <a:ext uri="{FF2B5EF4-FFF2-40B4-BE49-F238E27FC236}">
                <a16:creationId xmlns:a16="http://schemas.microsoft.com/office/drawing/2014/main" id="{918D9BBE-D864-B686-DA61-6D4BD3C65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80" y="1070176"/>
            <a:ext cx="8233078" cy="234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5934830-7973-2420-AC52-FDA90C2BA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E2E531C-E4AF-E93F-E765-490D2231A13C}"/>
              </a:ext>
            </a:extLst>
          </p:cNvPr>
          <p:cNvSpPr txBox="1">
            <a:spLocks/>
          </p:cNvSpPr>
          <p:nvPr/>
        </p:nvSpPr>
        <p:spPr>
          <a:xfrm>
            <a:off x="0" y="4554"/>
            <a:ext cx="7886700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latin typeface="Aptos" panose="020B0004020202020204" pitchFamily="34" charset="0"/>
              </a:rPr>
              <a:t>Deep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Convolutional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Networks</a:t>
            </a:r>
            <a:endParaRPr lang="en-US" sz="3000" b="1" dirty="0"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F6261C-5BD0-8C9F-0517-B13FD37DAFDA}"/>
              </a:ext>
            </a:extLst>
          </p:cNvPr>
          <p:cNvSpPr txBox="1"/>
          <p:nvPr/>
        </p:nvSpPr>
        <p:spPr>
          <a:xfrm>
            <a:off x="3303756" y="3738044"/>
            <a:ext cx="58402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Esmaeilzadeh et al. End-To-End Alzheimer’s Disease Diagnosis and Biomarker Identification, MLMI 2018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6A16C4-2E88-22DC-60B7-E1028CA2278E}"/>
              </a:ext>
            </a:extLst>
          </p:cNvPr>
          <p:cNvSpPr txBox="1"/>
          <p:nvPr/>
        </p:nvSpPr>
        <p:spPr>
          <a:xfrm>
            <a:off x="8218997" y="2279343"/>
            <a:ext cx="7072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MCI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71BD00-5349-70C2-F12C-8C58D4C24FF1}"/>
              </a:ext>
            </a:extLst>
          </p:cNvPr>
          <p:cNvSpPr txBox="1"/>
          <p:nvPr/>
        </p:nvSpPr>
        <p:spPr>
          <a:xfrm>
            <a:off x="8210102" y="1910545"/>
            <a:ext cx="10295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54B957-12D5-DC9A-69BD-AB35DAD211A5}"/>
              </a:ext>
            </a:extLst>
          </p:cNvPr>
          <p:cNvSpPr txBox="1"/>
          <p:nvPr/>
        </p:nvSpPr>
        <p:spPr>
          <a:xfrm>
            <a:off x="8238452" y="2603071"/>
            <a:ext cx="1327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Alzheimer’s</a:t>
            </a:r>
          </a:p>
        </p:txBody>
      </p:sp>
    </p:spTree>
    <p:extLst>
      <p:ext uri="{BB962C8B-B14F-4D97-AF65-F5344CB8AC3E}">
        <p14:creationId xmlns:p14="http://schemas.microsoft.com/office/powerpoint/2010/main" val="2845873371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6EA05-3A1F-5015-CD8C-E78E3A40D6F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1781D-2ED4-DAC3-252B-D5370D09082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8194" name="Picture 2" descr="How the Vision Transformer (ViT) works in 10 minutes: an image is worth  16x16 words | AI Summer">
            <a:extLst>
              <a:ext uri="{FF2B5EF4-FFF2-40B4-BE49-F238E27FC236}">
                <a16:creationId xmlns:a16="http://schemas.microsoft.com/office/drawing/2014/main" id="{33868B1F-3FB4-08E5-F5BA-452A0145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456" y="1105434"/>
            <a:ext cx="1659556" cy="331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Vision Transformer Explained | Papers With Code">
            <a:extLst>
              <a:ext uri="{FF2B5EF4-FFF2-40B4-BE49-F238E27FC236}">
                <a16:creationId xmlns:a16="http://schemas.microsoft.com/office/drawing/2014/main" id="{D114AAE9-05B0-0058-44CF-1DF005366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2" b="5264"/>
          <a:stretch>
            <a:fillRect/>
          </a:stretch>
        </p:blipFill>
        <p:spPr bwMode="auto">
          <a:xfrm>
            <a:off x="356418" y="891399"/>
            <a:ext cx="5825912" cy="360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CBCA44-6F2C-EF15-6B05-3D737E5C0F65}"/>
              </a:ext>
            </a:extLst>
          </p:cNvPr>
          <p:cNvCxnSpPr>
            <a:cxnSpLocks/>
          </p:cNvCxnSpPr>
          <p:nvPr/>
        </p:nvCxnSpPr>
        <p:spPr>
          <a:xfrm flipV="1">
            <a:off x="5898119" y="1546698"/>
            <a:ext cx="959881" cy="3778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B8F1AD-CE58-E3BA-25F6-29A2FA2321E9}"/>
              </a:ext>
            </a:extLst>
          </p:cNvPr>
          <p:cNvCxnSpPr>
            <a:cxnSpLocks/>
          </p:cNvCxnSpPr>
          <p:nvPr/>
        </p:nvCxnSpPr>
        <p:spPr>
          <a:xfrm>
            <a:off x="5898119" y="2607894"/>
            <a:ext cx="1023337" cy="11664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531D30F3-6BAE-7D56-E4AA-E9C655544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D5A940E6-A06B-F681-446F-33192A5B8A28}"/>
              </a:ext>
            </a:extLst>
          </p:cNvPr>
          <p:cNvSpPr txBox="1">
            <a:spLocks/>
          </p:cNvSpPr>
          <p:nvPr/>
        </p:nvSpPr>
        <p:spPr>
          <a:xfrm>
            <a:off x="0" y="4554"/>
            <a:ext cx="7886700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latin typeface="Aptos" panose="020B0004020202020204" pitchFamily="34" charset="0"/>
              </a:rPr>
              <a:t>Vision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Transformers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(</a:t>
            </a:r>
            <a:r>
              <a:rPr lang="en-US" altLang="zh-CN" sz="3000" b="1" dirty="0" err="1">
                <a:latin typeface="Aptos" panose="020B0004020202020204" pitchFamily="34" charset="0"/>
              </a:rPr>
              <a:t>ViT</a:t>
            </a:r>
            <a:r>
              <a:rPr lang="en-US" altLang="zh-CN" sz="3000" b="1" dirty="0">
                <a:latin typeface="Aptos" panose="020B0004020202020204" pitchFamily="34" charset="0"/>
              </a:rPr>
              <a:t>)</a:t>
            </a:r>
            <a:endParaRPr lang="en-US" sz="3000" b="1" dirty="0">
              <a:latin typeface="Aptos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C8428-4EEE-B611-2A64-79559687C2BC}"/>
              </a:ext>
            </a:extLst>
          </p:cNvPr>
          <p:cNvSpPr txBox="1"/>
          <p:nvPr/>
        </p:nvSpPr>
        <p:spPr>
          <a:xfrm>
            <a:off x="4500664" y="4307627"/>
            <a:ext cx="17451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Dosovitskiy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, et al. ICLR 2021</a:t>
            </a:r>
          </a:p>
        </p:txBody>
      </p:sp>
    </p:spTree>
    <p:extLst>
      <p:ext uri="{BB962C8B-B14F-4D97-AF65-F5344CB8AC3E}">
        <p14:creationId xmlns:p14="http://schemas.microsoft.com/office/powerpoint/2010/main" val="2756449376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49AE5-607B-FF93-736E-C72CE125E0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AA5CB-7956-051F-8C88-92D02C5482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DE893-BE23-6DE3-5278-A02DFC1A1E2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2BBEBF-68E9-3A67-6CB4-8EED87A20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08134"/>
            <a:ext cx="7772400" cy="3407604"/>
          </a:xfrm>
          <a:prstGeom prst="rect">
            <a:avLst/>
          </a:prstGeom>
        </p:spPr>
      </p:pic>
      <p:pic>
        <p:nvPicPr>
          <p:cNvPr id="7" name="Picture 6" descr="Related image">
            <a:extLst>
              <a:ext uri="{FF2B5EF4-FFF2-40B4-BE49-F238E27FC236}">
                <a16:creationId xmlns:a16="http://schemas.microsoft.com/office/drawing/2014/main" id="{8FC6310C-2EB1-B886-67A6-7EA33E1E9F2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000100"/>
              </a:clrFrom>
              <a:clrTo>
                <a:srgbClr val="0001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612" y="3697326"/>
            <a:ext cx="647088" cy="569436"/>
          </a:xfrm>
          <a:prstGeom prst="rect">
            <a:avLst/>
          </a:prstGeo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6D624D-9634-A0D7-29FC-C068B9E12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6B79A2A4-1C43-C8CA-2738-AD629D8C162E}"/>
              </a:ext>
            </a:extLst>
          </p:cNvPr>
          <p:cNvSpPr txBox="1">
            <a:spLocks/>
          </p:cNvSpPr>
          <p:nvPr/>
        </p:nvSpPr>
        <p:spPr>
          <a:xfrm>
            <a:off x="0" y="4554"/>
            <a:ext cx="7886700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latin typeface="Aptos" panose="020B0004020202020204" pitchFamily="34" charset="0"/>
              </a:rPr>
              <a:t>Vision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Transformers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(</a:t>
            </a:r>
            <a:r>
              <a:rPr lang="en-US" altLang="zh-CN" sz="3000" b="1" dirty="0" err="1">
                <a:latin typeface="Aptos" panose="020B0004020202020204" pitchFamily="34" charset="0"/>
              </a:rPr>
              <a:t>ViT</a:t>
            </a:r>
            <a:r>
              <a:rPr lang="en-US" altLang="zh-CN" sz="3000" b="1" dirty="0">
                <a:latin typeface="Aptos" panose="020B0004020202020204" pitchFamily="34" charset="0"/>
              </a:rPr>
              <a:t>)</a:t>
            </a:r>
            <a:endParaRPr lang="en-US" sz="3000" b="1" dirty="0">
              <a:latin typeface="Aptos" panose="020B00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6F0884-046C-516A-05A9-98809CE90D2E}"/>
              </a:ext>
            </a:extLst>
          </p:cNvPr>
          <p:cNvSpPr txBox="1"/>
          <p:nvPr/>
        </p:nvSpPr>
        <p:spPr>
          <a:xfrm>
            <a:off x="4332051" y="4311775"/>
            <a:ext cx="46433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Singla, et al.  Multiple Instance Neuroimage Transformer, Pred. Intel. Med. 2022</a:t>
            </a:r>
          </a:p>
        </p:txBody>
      </p:sp>
    </p:spTree>
    <p:extLst>
      <p:ext uri="{BB962C8B-B14F-4D97-AF65-F5344CB8AC3E}">
        <p14:creationId xmlns:p14="http://schemas.microsoft.com/office/powerpoint/2010/main" val="3263230486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5C20E50-8B3E-98FA-0648-9F02AF792D68}"/>
              </a:ext>
            </a:extLst>
          </p:cNvPr>
          <p:cNvSpPr/>
          <p:nvPr/>
        </p:nvSpPr>
        <p:spPr>
          <a:xfrm>
            <a:off x="3414319" y="930593"/>
            <a:ext cx="5203893" cy="3672383"/>
          </a:xfrm>
          <a:prstGeom prst="roundRect">
            <a:avLst>
              <a:gd name="adj" fmla="val 387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Overview of Convolutional Neural Network in Image Classification">
            <a:extLst>
              <a:ext uri="{FF2B5EF4-FFF2-40B4-BE49-F238E27FC236}">
                <a16:creationId xmlns:a16="http://schemas.microsoft.com/office/drawing/2014/main" id="{0BDFFD99-A5A5-CE3D-A275-EA1526BD3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484" y="837800"/>
            <a:ext cx="2308888" cy="231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391B10E-AD1B-6CD0-DFBF-412406C3129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661410" y="3087149"/>
            <a:ext cx="1707335" cy="12509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5AD62-8423-5C91-CEDC-F46FDBEC3C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42E702-8AF3-618A-8A08-92F2A65B1D8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E8B42-EF14-8523-A2B2-B71A221AD2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08" b="-1"/>
          <a:stretch/>
        </p:blipFill>
        <p:spPr>
          <a:xfrm>
            <a:off x="525788" y="1144013"/>
            <a:ext cx="1849419" cy="1427736"/>
          </a:xfrm>
          <a:prstGeom prst="rect">
            <a:avLst/>
          </a:prstGeom>
        </p:spPr>
      </p:pic>
      <p:pic>
        <p:nvPicPr>
          <p:cNvPr id="7" name="Picture 2" descr="Understanding Graph Convolutional Networks for Node Classification | by  Inneke Mayachita | Towards Data Science">
            <a:extLst>
              <a:ext uri="{FF2B5EF4-FFF2-40B4-BE49-F238E27FC236}">
                <a16:creationId xmlns:a16="http://schemas.microsoft.com/office/drawing/2014/main" id="{DC3724E9-2ACA-6271-D5E1-009C4F5F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19642" y="2766784"/>
            <a:ext cx="3996694" cy="172857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A25EBC-719D-8FA8-924D-3530579717D7}"/>
              </a:ext>
            </a:extLst>
          </p:cNvPr>
          <p:cNvSpPr txBox="1"/>
          <p:nvPr/>
        </p:nvSpPr>
        <p:spPr>
          <a:xfrm>
            <a:off x="3943350" y="944989"/>
            <a:ext cx="1930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Image-based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3BFCD8-C004-5055-273E-21E7D542B42A}"/>
              </a:ext>
            </a:extLst>
          </p:cNvPr>
          <p:cNvSpPr txBox="1"/>
          <p:nvPr/>
        </p:nvSpPr>
        <p:spPr>
          <a:xfrm>
            <a:off x="6424440" y="2465219"/>
            <a:ext cx="1462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Up-Down Arrow 11">
            <a:extLst>
              <a:ext uri="{FF2B5EF4-FFF2-40B4-BE49-F238E27FC236}">
                <a16:creationId xmlns:a16="http://schemas.microsoft.com/office/drawing/2014/main" id="{21654B7B-BED3-A4F2-1EFA-CC3DB55E01AF}"/>
              </a:ext>
            </a:extLst>
          </p:cNvPr>
          <p:cNvSpPr/>
          <p:nvPr/>
        </p:nvSpPr>
        <p:spPr>
          <a:xfrm>
            <a:off x="1257300" y="2571749"/>
            <a:ext cx="289716" cy="51540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7422CC-9863-5205-A1D0-4B37AA3B7300}"/>
              </a:ext>
            </a:extLst>
          </p:cNvPr>
          <p:cNvSpPr txBox="1"/>
          <p:nvPr/>
        </p:nvSpPr>
        <p:spPr>
          <a:xfrm>
            <a:off x="661410" y="930593"/>
            <a:ext cx="1481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0102A8-A8AE-1DA7-720C-E6D6D39FB3CE}"/>
              </a:ext>
            </a:extLst>
          </p:cNvPr>
          <p:cNvSpPr txBox="1"/>
          <p:nvPr/>
        </p:nvSpPr>
        <p:spPr>
          <a:xfrm>
            <a:off x="709748" y="4251733"/>
            <a:ext cx="16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616BC4-29B6-7023-CF63-65ECBD149A35}"/>
              </a:ext>
            </a:extLst>
          </p:cNvPr>
          <p:cNvSpPr/>
          <p:nvPr/>
        </p:nvSpPr>
        <p:spPr>
          <a:xfrm>
            <a:off x="780176" y="3087149"/>
            <a:ext cx="477124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riped Right Arrow 16">
            <a:extLst>
              <a:ext uri="{FF2B5EF4-FFF2-40B4-BE49-F238E27FC236}">
                <a16:creationId xmlns:a16="http://schemas.microsoft.com/office/drawing/2014/main" id="{AAB662BD-F8A6-B786-BC30-57182C86B972}"/>
              </a:ext>
            </a:extLst>
          </p:cNvPr>
          <p:cNvSpPr/>
          <p:nvPr/>
        </p:nvSpPr>
        <p:spPr>
          <a:xfrm>
            <a:off x="5800170" y="3505663"/>
            <a:ext cx="435637" cy="317500"/>
          </a:xfrm>
          <a:prstGeom prst="striped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05161783-EFA7-6164-3F17-9F46BF398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itle 7">
            <a:extLst>
              <a:ext uri="{FF2B5EF4-FFF2-40B4-BE49-F238E27FC236}">
                <a16:creationId xmlns:a16="http://schemas.microsoft.com/office/drawing/2014/main" id="{A2B197D0-1F28-FC03-F4B7-FE857C7F27B1}"/>
              </a:ext>
            </a:extLst>
          </p:cNvPr>
          <p:cNvSpPr txBox="1">
            <a:spLocks/>
          </p:cNvSpPr>
          <p:nvPr/>
        </p:nvSpPr>
        <p:spPr>
          <a:xfrm>
            <a:off x="0" y="4554"/>
            <a:ext cx="7886700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latin typeface="Aptos" panose="020B0004020202020204" pitchFamily="34" charset="0"/>
              </a:rPr>
              <a:t>Graph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Convolution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for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fMRI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Analysis</a:t>
            </a:r>
            <a:endParaRPr lang="en-US" sz="30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6290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/>
      <p:bldP spid="11" grpId="0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35AB1-C477-E3CE-0B5E-A3B7754ED0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4C2A8-EA56-8E43-F3EE-7719A938655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46E9B-63AE-EA6A-DAD7-27C90E7D4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1637959"/>
            <a:ext cx="7772400" cy="1994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238C2-D081-BD9C-D080-D8B3EF5F52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4"/>
          <a:stretch>
            <a:fillRect/>
          </a:stretch>
        </p:blipFill>
        <p:spPr>
          <a:xfrm>
            <a:off x="158750" y="2287521"/>
            <a:ext cx="801541" cy="695422"/>
          </a:xfrm>
          <a:prstGeom prst="rect">
            <a:avLst/>
          </a:prstGeom>
        </p:spPr>
      </p:pic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4981593C-8A85-957C-9280-9EAFFC849D2D}"/>
              </a:ext>
            </a:extLst>
          </p:cNvPr>
          <p:cNvSpPr/>
          <p:nvPr/>
        </p:nvSpPr>
        <p:spPr>
          <a:xfrm>
            <a:off x="960291" y="2634708"/>
            <a:ext cx="233509" cy="163631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DB5A0968-904D-3F8D-B8EE-7072BA6A0CE9}"/>
              </a:ext>
            </a:extLst>
          </p:cNvPr>
          <p:cNvSpPr txBox="1">
            <a:spLocks/>
          </p:cNvSpPr>
          <p:nvPr/>
        </p:nvSpPr>
        <p:spPr>
          <a:xfrm>
            <a:off x="0" y="4554"/>
            <a:ext cx="7886700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latin typeface="Aptos" panose="020B0004020202020204" pitchFamily="34" charset="0"/>
              </a:rPr>
              <a:t>Graph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Convolution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for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fMRI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Analysis</a:t>
            </a:r>
            <a:endParaRPr lang="en-US" sz="3000" b="1" dirty="0">
              <a:latin typeface="Aptos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06A484-CA98-E9CC-B730-FB0702B7848B}"/>
              </a:ext>
            </a:extLst>
          </p:cNvPr>
          <p:cNvSpPr txBox="1"/>
          <p:nvPr/>
        </p:nvSpPr>
        <p:spPr>
          <a:xfrm>
            <a:off x="5943600" y="3719591"/>
            <a:ext cx="30861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Li et al.,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BrainGNN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, Medical Image Analysis 2022</a:t>
            </a:r>
          </a:p>
        </p:txBody>
      </p:sp>
    </p:spTree>
    <p:extLst>
      <p:ext uri="{BB962C8B-B14F-4D97-AF65-F5344CB8AC3E}">
        <p14:creationId xmlns:p14="http://schemas.microsoft.com/office/powerpoint/2010/main" val="2555121877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Picture 334">
            <a:extLst>
              <a:ext uri="{FF2B5EF4-FFF2-40B4-BE49-F238E27FC236}">
                <a16:creationId xmlns:a16="http://schemas.microsoft.com/office/drawing/2014/main" id="{D2A7CAE0-AD4B-79CA-7525-8CDC98A6E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67" t="28518" r="6836" b="36060"/>
          <a:stretch/>
        </p:blipFill>
        <p:spPr>
          <a:xfrm>
            <a:off x="233841" y="2395853"/>
            <a:ext cx="1373372" cy="166169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00A46-04E1-F0D6-0B55-386E5C29638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226C1-0CBC-4E1A-6E03-03B111BB666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1C6890-2B7E-8604-02E7-2A1AA230B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67" t="28518" r="6836" b="36060"/>
          <a:stretch/>
        </p:blipFill>
        <p:spPr>
          <a:xfrm>
            <a:off x="3337732" y="1989775"/>
            <a:ext cx="781471" cy="94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F9ADE2-F9BB-2975-D055-B48894C3F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67" t="28518" r="6836" b="36060"/>
          <a:stretch/>
        </p:blipFill>
        <p:spPr>
          <a:xfrm>
            <a:off x="3231781" y="2080547"/>
            <a:ext cx="781471" cy="945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1E987-2D2F-08AE-11C2-1F8D89510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67" t="28518" r="6836" b="36060"/>
          <a:stretch/>
        </p:blipFill>
        <p:spPr>
          <a:xfrm>
            <a:off x="3128392" y="2176007"/>
            <a:ext cx="781471" cy="9455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042FA4-D932-FDEB-9031-60E7FB0DC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67" t="28518" r="6836" b="36060"/>
          <a:stretch/>
        </p:blipFill>
        <p:spPr>
          <a:xfrm>
            <a:off x="3025003" y="2281170"/>
            <a:ext cx="781471" cy="945529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9AE47DA-095D-6C1A-CD5A-6303F429295A}"/>
              </a:ext>
            </a:extLst>
          </p:cNvPr>
          <p:cNvSpPr/>
          <p:nvPr/>
        </p:nvSpPr>
        <p:spPr>
          <a:xfrm>
            <a:off x="4230949" y="2679580"/>
            <a:ext cx="3780879" cy="1309954"/>
          </a:xfrm>
          <a:prstGeom prst="round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DA2760-B987-9E34-4F7C-344F8FBD5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67" t="28518" r="6836" b="36060"/>
          <a:stretch/>
        </p:blipFill>
        <p:spPr>
          <a:xfrm>
            <a:off x="2909521" y="2378281"/>
            <a:ext cx="781471" cy="9455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B7BC6B-42BA-392C-DDF9-B7759B92B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67" t="28518" r="6836" b="36060"/>
          <a:stretch/>
        </p:blipFill>
        <p:spPr>
          <a:xfrm>
            <a:off x="2806132" y="2473741"/>
            <a:ext cx="781471" cy="9455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C69C55-5A43-5EF6-B79E-9EC0FF8D6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67" t="28518" r="6836" b="36060"/>
          <a:stretch/>
        </p:blipFill>
        <p:spPr>
          <a:xfrm>
            <a:off x="2702743" y="2578904"/>
            <a:ext cx="781471" cy="945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BF7D4D-E575-E6C2-A5F2-3C53367A6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67" t="28518" r="6836" b="36060"/>
          <a:stretch/>
        </p:blipFill>
        <p:spPr>
          <a:xfrm>
            <a:off x="2599354" y="2684067"/>
            <a:ext cx="781471" cy="945529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55A1CC97-A930-74B2-47BA-96BE7BAA6135}"/>
              </a:ext>
            </a:extLst>
          </p:cNvPr>
          <p:cNvSpPr/>
          <p:nvPr/>
        </p:nvSpPr>
        <p:spPr>
          <a:xfrm rot="2721864">
            <a:off x="2546402" y="1686631"/>
            <a:ext cx="241581" cy="1483259"/>
          </a:xfrm>
          <a:prstGeom prst="leftBrace">
            <a:avLst>
              <a:gd name="adj1" fmla="val 38264"/>
              <a:gd name="adj2" fmla="val 49393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D3663-5C1E-E988-FA9E-A538EB157915}"/>
              </a:ext>
            </a:extLst>
          </p:cNvPr>
          <p:cNvSpPr txBox="1"/>
          <p:nvPr/>
        </p:nvSpPr>
        <p:spPr>
          <a:xfrm flipH="1">
            <a:off x="2376863" y="2152417"/>
            <a:ext cx="749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C9583D2-C485-B10A-7773-A26EBB1FA6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67" t="28518" r="6836" b="36060"/>
          <a:stretch/>
        </p:blipFill>
        <p:spPr>
          <a:xfrm>
            <a:off x="2505143" y="2772921"/>
            <a:ext cx="781471" cy="9455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B2F9B8-5ED8-EC81-960F-461F8348B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67" t="28518" r="6836" b="36060"/>
          <a:stretch/>
        </p:blipFill>
        <p:spPr>
          <a:xfrm>
            <a:off x="2401754" y="2878084"/>
            <a:ext cx="781471" cy="9455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34BD6E6-12AD-8834-DB90-265604395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67" t="28518" r="6836" b="36060"/>
          <a:stretch/>
        </p:blipFill>
        <p:spPr>
          <a:xfrm>
            <a:off x="2298365" y="2983247"/>
            <a:ext cx="781471" cy="9455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E7B6FE8-F2B2-A5E3-E881-8B9AA2058A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67" t="28518" r="6836" b="36060"/>
          <a:stretch/>
        </p:blipFill>
        <p:spPr>
          <a:xfrm>
            <a:off x="2186878" y="3088474"/>
            <a:ext cx="781471" cy="945529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FCB28C81-79C3-BD7C-56ED-E071F1DF814A}"/>
              </a:ext>
            </a:extLst>
          </p:cNvPr>
          <p:cNvSpPr/>
          <p:nvPr/>
        </p:nvSpPr>
        <p:spPr>
          <a:xfrm>
            <a:off x="2548739" y="3265420"/>
            <a:ext cx="45719" cy="45719"/>
          </a:xfrm>
          <a:prstGeom prst="ellipse">
            <a:avLst/>
          </a:prstGeom>
          <a:solidFill>
            <a:srgbClr val="4472C4"/>
          </a:solidFill>
          <a:ln>
            <a:solidFill>
              <a:srgbClr val="4472C4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C689F15-AD51-3496-58B2-80E967C304C0}"/>
              </a:ext>
            </a:extLst>
          </p:cNvPr>
          <p:cNvSpPr/>
          <p:nvPr/>
        </p:nvSpPr>
        <p:spPr>
          <a:xfrm>
            <a:off x="2545562" y="3723329"/>
            <a:ext cx="45719" cy="45719"/>
          </a:xfrm>
          <a:prstGeom prst="ellipse">
            <a:avLst/>
          </a:prstGeom>
          <a:solidFill>
            <a:srgbClr val="4472C4"/>
          </a:solidFill>
          <a:ln>
            <a:solidFill>
              <a:srgbClr val="4472C4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C6D711F-9658-D075-9AA8-8DD97576D161}"/>
              </a:ext>
            </a:extLst>
          </p:cNvPr>
          <p:cNvSpPr/>
          <p:nvPr/>
        </p:nvSpPr>
        <p:spPr>
          <a:xfrm>
            <a:off x="2808515" y="3806606"/>
            <a:ext cx="45719" cy="45719"/>
          </a:xfrm>
          <a:prstGeom prst="ellipse">
            <a:avLst/>
          </a:prstGeom>
          <a:solidFill>
            <a:srgbClr val="4472C4"/>
          </a:solidFill>
          <a:ln>
            <a:solidFill>
              <a:srgbClr val="4472C4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538A83B-2DCD-B799-9B3F-6F444624AEA5}"/>
              </a:ext>
            </a:extLst>
          </p:cNvPr>
          <p:cNvSpPr/>
          <p:nvPr/>
        </p:nvSpPr>
        <p:spPr>
          <a:xfrm>
            <a:off x="2278276" y="3806606"/>
            <a:ext cx="45719" cy="45719"/>
          </a:xfrm>
          <a:prstGeom prst="ellipse">
            <a:avLst/>
          </a:prstGeom>
          <a:solidFill>
            <a:srgbClr val="4472C4"/>
          </a:solidFill>
          <a:ln>
            <a:solidFill>
              <a:srgbClr val="4472C4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5C5CCCF-3057-9726-4940-19FB0114BE2A}"/>
              </a:ext>
            </a:extLst>
          </p:cNvPr>
          <p:cNvSpPr/>
          <p:nvPr/>
        </p:nvSpPr>
        <p:spPr>
          <a:xfrm>
            <a:off x="2307634" y="3334451"/>
            <a:ext cx="45719" cy="45719"/>
          </a:xfrm>
          <a:prstGeom prst="ellipse">
            <a:avLst/>
          </a:prstGeom>
          <a:solidFill>
            <a:srgbClr val="4472C4"/>
          </a:solidFill>
          <a:ln>
            <a:solidFill>
              <a:srgbClr val="4472C4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8C98284-6BF5-A2D6-3055-C43D15313D39}"/>
              </a:ext>
            </a:extLst>
          </p:cNvPr>
          <p:cNvSpPr/>
          <p:nvPr/>
        </p:nvSpPr>
        <p:spPr>
          <a:xfrm>
            <a:off x="2790672" y="3322232"/>
            <a:ext cx="45719" cy="45719"/>
          </a:xfrm>
          <a:prstGeom prst="ellipse">
            <a:avLst/>
          </a:prstGeom>
          <a:solidFill>
            <a:srgbClr val="4472C4"/>
          </a:solidFill>
          <a:ln>
            <a:solidFill>
              <a:srgbClr val="4472C4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E637CCE-0750-DC18-8E0F-D3F16BDD2B82}"/>
              </a:ext>
            </a:extLst>
          </p:cNvPr>
          <p:cNvSpPr/>
          <p:nvPr/>
        </p:nvSpPr>
        <p:spPr>
          <a:xfrm>
            <a:off x="2415035" y="3207679"/>
            <a:ext cx="45719" cy="45719"/>
          </a:xfrm>
          <a:prstGeom prst="ellipse">
            <a:avLst/>
          </a:prstGeom>
          <a:solidFill>
            <a:srgbClr val="4472C4"/>
          </a:solidFill>
          <a:ln>
            <a:solidFill>
              <a:srgbClr val="4472C4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837FEAE-0B5E-3524-73C4-72B2C04C3DA6}"/>
              </a:ext>
            </a:extLst>
          </p:cNvPr>
          <p:cNvSpPr/>
          <p:nvPr/>
        </p:nvSpPr>
        <p:spPr>
          <a:xfrm>
            <a:off x="2696234" y="3201362"/>
            <a:ext cx="45719" cy="45719"/>
          </a:xfrm>
          <a:prstGeom prst="ellipse">
            <a:avLst/>
          </a:prstGeom>
          <a:solidFill>
            <a:srgbClr val="4472C4"/>
          </a:solidFill>
          <a:ln>
            <a:solidFill>
              <a:srgbClr val="4472C4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B3A6E81-C2E1-3809-442A-D114457F7FC9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 flipH="1">
            <a:off x="2568422" y="3311139"/>
            <a:ext cx="3177" cy="412190"/>
          </a:xfrm>
          <a:prstGeom prst="line">
            <a:avLst/>
          </a:prstGeom>
          <a:ln w="19050">
            <a:solidFill>
              <a:srgbClr val="4472C4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9BBACD5-5E2C-F8BC-D990-7AAA527625C7}"/>
              </a:ext>
            </a:extLst>
          </p:cNvPr>
          <p:cNvCxnSpPr>
            <a:cxnSpLocks/>
            <a:stCxn id="24" idx="2"/>
            <a:endCxn id="26" idx="7"/>
          </p:cNvCxnSpPr>
          <p:nvPr/>
        </p:nvCxnSpPr>
        <p:spPr>
          <a:xfrm flipH="1">
            <a:off x="2317300" y="3746189"/>
            <a:ext cx="228262" cy="67112"/>
          </a:xfrm>
          <a:prstGeom prst="line">
            <a:avLst/>
          </a:prstGeom>
          <a:ln w="19050">
            <a:solidFill>
              <a:srgbClr val="4472C4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95B7D0B-154E-5C11-A382-3D81B1C3B33D}"/>
              </a:ext>
            </a:extLst>
          </p:cNvPr>
          <p:cNvCxnSpPr>
            <a:cxnSpLocks/>
            <a:stCxn id="25" idx="1"/>
            <a:endCxn id="24" idx="6"/>
          </p:cNvCxnSpPr>
          <p:nvPr/>
        </p:nvCxnSpPr>
        <p:spPr>
          <a:xfrm flipH="1" flipV="1">
            <a:off x="2591281" y="3746189"/>
            <a:ext cx="223929" cy="67112"/>
          </a:xfrm>
          <a:prstGeom prst="line">
            <a:avLst/>
          </a:prstGeom>
          <a:ln w="19050">
            <a:solidFill>
              <a:srgbClr val="4472C4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37CD85C-5C1B-E08A-091D-1832A5DD791E}"/>
              </a:ext>
            </a:extLst>
          </p:cNvPr>
          <p:cNvCxnSpPr>
            <a:cxnSpLocks/>
            <a:stCxn id="29" idx="5"/>
            <a:endCxn id="23" idx="2"/>
          </p:cNvCxnSpPr>
          <p:nvPr/>
        </p:nvCxnSpPr>
        <p:spPr>
          <a:xfrm>
            <a:off x="2454059" y="3246703"/>
            <a:ext cx="94680" cy="41577"/>
          </a:xfrm>
          <a:prstGeom prst="line">
            <a:avLst/>
          </a:prstGeom>
          <a:ln w="19050">
            <a:solidFill>
              <a:srgbClr val="4472C4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F84202E-BD0B-AFA0-9D8E-677CFFF12CCB}"/>
              </a:ext>
            </a:extLst>
          </p:cNvPr>
          <p:cNvCxnSpPr>
            <a:cxnSpLocks/>
            <a:stCxn id="23" idx="6"/>
            <a:endCxn id="30" idx="3"/>
          </p:cNvCxnSpPr>
          <p:nvPr/>
        </p:nvCxnSpPr>
        <p:spPr>
          <a:xfrm flipV="1">
            <a:off x="2594458" y="3240386"/>
            <a:ext cx="108471" cy="47894"/>
          </a:xfrm>
          <a:prstGeom prst="line">
            <a:avLst/>
          </a:prstGeom>
          <a:ln w="19050">
            <a:solidFill>
              <a:srgbClr val="4472C4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C996E64-5460-58B4-2202-A9A7DDEEA910}"/>
              </a:ext>
            </a:extLst>
          </p:cNvPr>
          <p:cNvCxnSpPr>
            <a:cxnSpLocks/>
            <a:stCxn id="30" idx="5"/>
            <a:endCxn id="28" idx="1"/>
          </p:cNvCxnSpPr>
          <p:nvPr/>
        </p:nvCxnSpPr>
        <p:spPr>
          <a:xfrm>
            <a:off x="2735258" y="3240386"/>
            <a:ext cx="62109" cy="88541"/>
          </a:xfrm>
          <a:prstGeom prst="line">
            <a:avLst/>
          </a:prstGeom>
          <a:ln w="19050">
            <a:solidFill>
              <a:srgbClr val="4472C4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3BEB0DB-21BA-182A-5683-856054B460E0}"/>
              </a:ext>
            </a:extLst>
          </p:cNvPr>
          <p:cNvCxnSpPr>
            <a:cxnSpLocks/>
            <a:stCxn id="29" idx="4"/>
            <a:endCxn id="27" idx="7"/>
          </p:cNvCxnSpPr>
          <p:nvPr/>
        </p:nvCxnSpPr>
        <p:spPr>
          <a:xfrm flipH="1">
            <a:off x="2346658" y="3253398"/>
            <a:ext cx="91237" cy="87748"/>
          </a:xfrm>
          <a:prstGeom prst="line">
            <a:avLst/>
          </a:prstGeom>
          <a:ln w="19050">
            <a:solidFill>
              <a:srgbClr val="4472C4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9FA98E6-4CC1-9A0D-8530-4B42111EFBA6}"/>
              </a:ext>
            </a:extLst>
          </p:cNvPr>
          <p:cNvCxnSpPr>
            <a:cxnSpLocks/>
            <a:stCxn id="23" idx="3"/>
            <a:endCxn id="26" idx="7"/>
          </p:cNvCxnSpPr>
          <p:nvPr/>
        </p:nvCxnSpPr>
        <p:spPr>
          <a:xfrm flipH="1">
            <a:off x="2317300" y="3304444"/>
            <a:ext cx="238134" cy="508857"/>
          </a:xfrm>
          <a:prstGeom prst="line">
            <a:avLst/>
          </a:prstGeom>
          <a:ln w="19050">
            <a:solidFill>
              <a:srgbClr val="4472C4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D3932E1-4D41-2AFB-BBD8-7B95467AC07D}"/>
              </a:ext>
            </a:extLst>
          </p:cNvPr>
          <p:cNvCxnSpPr>
            <a:cxnSpLocks/>
            <a:stCxn id="23" idx="5"/>
          </p:cNvCxnSpPr>
          <p:nvPr/>
        </p:nvCxnSpPr>
        <p:spPr>
          <a:xfrm>
            <a:off x="2587763" y="3304444"/>
            <a:ext cx="233870" cy="487464"/>
          </a:xfrm>
          <a:prstGeom prst="line">
            <a:avLst/>
          </a:prstGeom>
          <a:ln w="19050">
            <a:solidFill>
              <a:srgbClr val="4472C4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B319558-2875-B3D8-F75E-EE08470D7C61}"/>
              </a:ext>
            </a:extLst>
          </p:cNvPr>
          <p:cNvGrpSpPr/>
          <p:nvPr/>
        </p:nvGrpSpPr>
        <p:grpSpPr>
          <a:xfrm>
            <a:off x="4305466" y="2730702"/>
            <a:ext cx="900864" cy="994967"/>
            <a:chOff x="2398077" y="3303537"/>
            <a:chExt cx="900864" cy="99496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9D0FE2A-275F-D2FF-B943-26759FD7DEB8}"/>
                </a:ext>
              </a:extLst>
            </p:cNvPr>
            <p:cNvGrpSpPr/>
            <p:nvPr/>
          </p:nvGrpSpPr>
          <p:grpSpPr>
            <a:xfrm>
              <a:off x="2614097" y="3420273"/>
              <a:ext cx="575958" cy="650963"/>
              <a:chOff x="2398077" y="3647541"/>
              <a:chExt cx="575958" cy="650963"/>
            </a:xfrm>
            <a:solidFill>
              <a:srgbClr val="4472C4">
                <a:alpha val="25098"/>
              </a:srgbClr>
            </a:solidFill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A8B9874-3EB3-B8FF-9FED-5477028A76BD}"/>
                  </a:ext>
                </a:extLst>
              </p:cNvPr>
              <p:cNvSpPr/>
              <p:nvPr/>
            </p:nvSpPr>
            <p:spPr>
              <a:xfrm>
                <a:off x="2665363" y="4169508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1392CF79-02AB-F8B7-FDB6-CA7318D1B100}"/>
                  </a:ext>
                </a:extLst>
              </p:cNvPr>
              <p:cNvSpPr/>
              <p:nvPr/>
            </p:nvSpPr>
            <p:spPr>
              <a:xfrm>
                <a:off x="2928316" y="4252785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00506FA-3E12-3DD7-E97A-3F25E27D93F6}"/>
                  </a:ext>
                </a:extLst>
              </p:cNvPr>
              <p:cNvSpPr/>
              <p:nvPr/>
            </p:nvSpPr>
            <p:spPr>
              <a:xfrm>
                <a:off x="2398077" y="4252785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55967656-6EEC-1357-DE14-6DDAFF9A083A}"/>
                  </a:ext>
                </a:extLst>
              </p:cNvPr>
              <p:cNvSpPr/>
              <p:nvPr/>
            </p:nvSpPr>
            <p:spPr>
              <a:xfrm>
                <a:off x="2427435" y="3780630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474F2002-81F6-7FD7-FCAD-2F722B8F2568}"/>
                  </a:ext>
                </a:extLst>
              </p:cNvPr>
              <p:cNvSpPr/>
              <p:nvPr/>
            </p:nvSpPr>
            <p:spPr>
              <a:xfrm>
                <a:off x="2910473" y="3768411"/>
                <a:ext cx="45719" cy="45719"/>
              </a:xfrm>
              <a:prstGeom prst="ellipse">
                <a:avLst/>
              </a:prstGeom>
              <a:solidFill>
                <a:srgbClr val="C00000">
                  <a:alpha val="25098"/>
                </a:srgbClr>
              </a:solidFill>
              <a:ln>
                <a:solidFill>
                  <a:srgbClr val="C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AFD2957-E6A4-EE06-4A36-C2F54A521BCD}"/>
                  </a:ext>
                </a:extLst>
              </p:cNvPr>
              <p:cNvSpPr/>
              <p:nvPr/>
            </p:nvSpPr>
            <p:spPr>
              <a:xfrm>
                <a:off x="2534836" y="3653858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D6F6635B-717D-1296-D23F-AFF6F0445B89}"/>
                  </a:ext>
                </a:extLst>
              </p:cNvPr>
              <p:cNvSpPr/>
              <p:nvPr/>
            </p:nvSpPr>
            <p:spPr>
              <a:xfrm>
                <a:off x="2816035" y="3647541"/>
                <a:ext cx="45719" cy="45719"/>
              </a:xfrm>
              <a:prstGeom prst="ellipse">
                <a:avLst/>
              </a:prstGeom>
              <a:solidFill>
                <a:srgbClr val="C00000">
                  <a:alpha val="25098"/>
                </a:srgbClr>
              </a:solidFill>
              <a:ln>
                <a:solidFill>
                  <a:srgbClr val="C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03263A4-4E0F-9CBF-B3B0-37646903FAD0}"/>
                  </a:ext>
                </a:extLst>
              </p:cNvPr>
              <p:cNvCxnSpPr>
                <a:cxnSpLocks/>
                <a:stCxn id="130" idx="4"/>
                <a:endCxn id="114" idx="0"/>
              </p:cNvCxnSpPr>
              <p:nvPr/>
            </p:nvCxnSpPr>
            <p:spPr>
              <a:xfrm flipH="1">
                <a:off x="2688223" y="3757318"/>
                <a:ext cx="3177" cy="412190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728561A4-2CA5-8C52-89A0-930F2F1FBED8}"/>
                  </a:ext>
                </a:extLst>
              </p:cNvPr>
              <p:cNvCxnSpPr>
                <a:cxnSpLocks/>
                <a:stCxn id="114" idx="2"/>
                <a:endCxn id="116" idx="7"/>
              </p:cNvCxnSpPr>
              <p:nvPr/>
            </p:nvCxnSpPr>
            <p:spPr>
              <a:xfrm flipH="1">
                <a:off x="2437101" y="4192368"/>
                <a:ext cx="228262" cy="67112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68FFA5C-7561-9B2F-DA2B-93006473E489}"/>
                  </a:ext>
                </a:extLst>
              </p:cNvPr>
              <p:cNvCxnSpPr>
                <a:cxnSpLocks/>
                <a:stCxn id="115" idx="1"/>
                <a:endCxn id="114" idx="6"/>
              </p:cNvCxnSpPr>
              <p:nvPr/>
            </p:nvCxnSpPr>
            <p:spPr>
              <a:xfrm flipH="1" flipV="1">
                <a:off x="2711082" y="4192368"/>
                <a:ext cx="223929" cy="67112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ABFC436-A58F-F596-F15D-CC1B4F618652}"/>
                  </a:ext>
                </a:extLst>
              </p:cNvPr>
              <p:cNvCxnSpPr>
                <a:cxnSpLocks/>
                <a:stCxn id="119" idx="5"/>
                <a:endCxn id="130" idx="2"/>
              </p:cNvCxnSpPr>
              <p:nvPr/>
            </p:nvCxnSpPr>
            <p:spPr>
              <a:xfrm>
                <a:off x="2573860" y="3692882"/>
                <a:ext cx="94680" cy="41577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92F66BD0-97FF-7324-D505-C62CC59FEF87}"/>
                  </a:ext>
                </a:extLst>
              </p:cNvPr>
              <p:cNvCxnSpPr>
                <a:cxnSpLocks/>
                <a:stCxn id="130" idx="6"/>
                <a:endCxn id="120" idx="3"/>
              </p:cNvCxnSpPr>
              <p:nvPr/>
            </p:nvCxnSpPr>
            <p:spPr>
              <a:xfrm flipV="1">
                <a:off x="2714259" y="3686565"/>
                <a:ext cx="108471" cy="47894"/>
              </a:xfrm>
              <a:prstGeom prst="line">
                <a:avLst/>
              </a:prstGeom>
              <a:solidFill>
                <a:srgbClr val="C00000">
                  <a:alpha val="25098"/>
                </a:srgbClr>
              </a:solidFill>
              <a:ln w="19050">
                <a:solidFill>
                  <a:srgbClr val="C00000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1AAEEF8-AC6A-D206-E500-2C9B2CB7D9F7}"/>
                  </a:ext>
                </a:extLst>
              </p:cNvPr>
              <p:cNvCxnSpPr>
                <a:cxnSpLocks/>
                <a:stCxn id="120" idx="5"/>
                <a:endCxn id="118" idx="1"/>
              </p:cNvCxnSpPr>
              <p:nvPr/>
            </p:nvCxnSpPr>
            <p:spPr>
              <a:xfrm>
                <a:off x="2855059" y="3686565"/>
                <a:ext cx="62109" cy="88541"/>
              </a:xfrm>
              <a:prstGeom prst="line">
                <a:avLst/>
              </a:prstGeom>
              <a:solidFill>
                <a:srgbClr val="C00000">
                  <a:alpha val="25098"/>
                </a:srgbClr>
              </a:solidFill>
              <a:ln w="19050">
                <a:solidFill>
                  <a:srgbClr val="C00000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E919ECDA-AA90-EBA4-F6B5-596E114FF071}"/>
                  </a:ext>
                </a:extLst>
              </p:cNvPr>
              <p:cNvCxnSpPr>
                <a:cxnSpLocks/>
                <a:stCxn id="119" idx="4"/>
                <a:endCxn id="117" idx="7"/>
              </p:cNvCxnSpPr>
              <p:nvPr/>
            </p:nvCxnSpPr>
            <p:spPr>
              <a:xfrm flipH="1">
                <a:off x="2466459" y="3699577"/>
                <a:ext cx="91237" cy="87748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CDC85A67-A462-AF20-1511-E8AED02AD4AE}"/>
                  </a:ext>
                </a:extLst>
              </p:cNvPr>
              <p:cNvCxnSpPr>
                <a:cxnSpLocks/>
                <a:stCxn id="130" idx="3"/>
                <a:endCxn id="116" idx="7"/>
              </p:cNvCxnSpPr>
              <p:nvPr/>
            </p:nvCxnSpPr>
            <p:spPr>
              <a:xfrm flipH="1">
                <a:off x="2437101" y="3750623"/>
                <a:ext cx="238134" cy="508857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F9ECCB94-F031-982A-C0FD-DB779F9D2932}"/>
                  </a:ext>
                </a:extLst>
              </p:cNvPr>
              <p:cNvCxnSpPr>
                <a:cxnSpLocks/>
                <a:stCxn id="130" idx="5"/>
                <a:endCxn id="115" idx="1"/>
              </p:cNvCxnSpPr>
              <p:nvPr/>
            </p:nvCxnSpPr>
            <p:spPr>
              <a:xfrm>
                <a:off x="2707564" y="3750623"/>
                <a:ext cx="227447" cy="508857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998DA4EF-FE32-0111-18FE-A1E2534D093B}"/>
                  </a:ext>
                </a:extLst>
              </p:cNvPr>
              <p:cNvSpPr/>
              <p:nvPr/>
            </p:nvSpPr>
            <p:spPr>
              <a:xfrm>
                <a:off x="2668540" y="3711599"/>
                <a:ext cx="45719" cy="45719"/>
              </a:xfrm>
              <a:prstGeom prst="ellipse">
                <a:avLst/>
              </a:prstGeom>
              <a:solidFill>
                <a:srgbClr val="C00000">
                  <a:alpha val="25098"/>
                </a:srgbClr>
              </a:solidFill>
              <a:ln>
                <a:solidFill>
                  <a:srgbClr val="C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424524D-DAF1-D3C2-DE1E-724C35EBA0D0}"/>
                </a:ext>
              </a:extLst>
            </p:cNvPr>
            <p:cNvGrpSpPr/>
            <p:nvPr/>
          </p:nvGrpSpPr>
          <p:grpSpPr>
            <a:xfrm>
              <a:off x="2497212" y="3537839"/>
              <a:ext cx="575958" cy="650963"/>
              <a:chOff x="2398077" y="3647541"/>
              <a:chExt cx="575958" cy="650963"/>
            </a:xfrm>
            <a:solidFill>
              <a:srgbClr val="4472C4">
                <a:alpha val="25098"/>
              </a:srgbClr>
            </a:solidFill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1676838A-F252-32A6-2984-FAF717BCE36E}"/>
                  </a:ext>
                </a:extLst>
              </p:cNvPr>
              <p:cNvSpPr/>
              <p:nvPr/>
            </p:nvSpPr>
            <p:spPr>
              <a:xfrm>
                <a:off x="2665363" y="4169508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5803299-291C-7ED4-5045-7D149A894669}"/>
                  </a:ext>
                </a:extLst>
              </p:cNvPr>
              <p:cNvSpPr/>
              <p:nvPr/>
            </p:nvSpPr>
            <p:spPr>
              <a:xfrm>
                <a:off x="2928316" y="4252785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804EF8BC-1D93-3D3A-90A9-D31171BF9A47}"/>
                  </a:ext>
                </a:extLst>
              </p:cNvPr>
              <p:cNvSpPr/>
              <p:nvPr/>
            </p:nvSpPr>
            <p:spPr>
              <a:xfrm>
                <a:off x="2398077" y="4252785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BD352DE6-C8B8-79D0-4C98-3F5D820C7091}"/>
                  </a:ext>
                </a:extLst>
              </p:cNvPr>
              <p:cNvSpPr/>
              <p:nvPr/>
            </p:nvSpPr>
            <p:spPr>
              <a:xfrm>
                <a:off x="2427435" y="3780630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B8E01CF-D35C-B783-2153-799BC8F675BA}"/>
                  </a:ext>
                </a:extLst>
              </p:cNvPr>
              <p:cNvSpPr/>
              <p:nvPr/>
            </p:nvSpPr>
            <p:spPr>
              <a:xfrm>
                <a:off x="2910473" y="3768411"/>
                <a:ext cx="45719" cy="45719"/>
              </a:xfrm>
              <a:prstGeom prst="ellipse">
                <a:avLst/>
              </a:prstGeom>
              <a:solidFill>
                <a:srgbClr val="C00000">
                  <a:alpha val="25098"/>
                </a:srgbClr>
              </a:solidFill>
              <a:ln>
                <a:solidFill>
                  <a:srgbClr val="C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A24C346D-93BA-E54E-CD6F-1AA010184907}"/>
                  </a:ext>
                </a:extLst>
              </p:cNvPr>
              <p:cNvSpPr/>
              <p:nvPr/>
            </p:nvSpPr>
            <p:spPr>
              <a:xfrm>
                <a:off x="2534836" y="3653858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ADECBB22-D508-6CC4-E1D1-700B4D37A6D1}"/>
                  </a:ext>
                </a:extLst>
              </p:cNvPr>
              <p:cNvSpPr/>
              <p:nvPr/>
            </p:nvSpPr>
            <p:spPr>
              <a:xfrm>
                <a:off x="2816035" y="3647541"/>
                <a:ext cx="45719" cy="45719"/>
              </a:xfrm>
              <a:prstGeom prst="ellipse">
                <a:avLst/>
              </a:prstGeom>
              <a:solidFill>
                <a:srgbClr val="C00000">
                  <a:alpha val="25098"/>
                </a:srgbClr>
              </a:solidFill>
              <a:ln>
                <a:solidFill>
                  <a:srgbClr val="C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60CE137-342E-69E9-8538-94D62736B856}"/>
                  </a:ext>
                </a:extLst>
              </p:cNvPr>
              <p:cNvCxnSpPr>
                <a:cxnSpLocks/>
                <a:stCxn id="113" idx="4"/>
                <a:endCxn id="97" idx="0"/>
              </p:cNvCxnSpPr>
              <p:nvPr/>
            </p:nvCxnSpPr>
            <p:spPr>
              <a:xfrm flipH="1">
                <a:off x="2688223" y="3757318"/>
                <a:ext cx="3177" cy="412190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971E7758-EE77-B892-8DB3-DBA4F770A08B}"/>
                  </a:ext>
                </a:extLst>
              </p:cNvPr>
              <p:cNvCxnSpPr>
                <a:cxnSpLocks/>
                <a:stCxn id="97" idx="2"/>
                <a:endCxn id="99" idx="7"/>
              </p:cNvCxnSpPr>
              <p:nvPr/>
            </p:nvCxnSpPr>
            <p:spPr>
              <a:xfrm flipH="1">
                <a:off x="2437101" y="4192368"/>
                <a:ext cx="228262" cy="67112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78817FC2-B803-A638-9B83-91CD6B61C28E}"/>
                  </a:ext>
                </a:extLst>
              </p:cNvPr>
              <p:cNvCxnSpPr>
                <a:cxnSpLocks/>
                <a:stCxn id="98" idx="1"/>
                <a:endCxn id="97" idx="6"/>
              </p:cNvCxnSpPr>
              <p:nvPr/>
            </p:nvCxnSpPr>
            <p:spPr>
              <a:xfrm flipH="1" flipV="1">
                <a:off x="2711082" y="4192368"/>
                <a:ext cx="223929" cy="67112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7ECA4B81-5902-61BB-8E6B-A6621213E700}"/>
                  </a:ext>
                </a:extLst>
              </p:cNvPr>
              <p:cNvCxnSpPr>
                <a:cxnSpLocks/>
                <a:stCxn id="102" idx="5"/>
                <a:endCxn id="113" idx="2"/>
              </p:cNvCxnSpPr>
              <p:nvPr/>
            </p:nvCxnSpPr>
            <p:spPr>
              <a:xfrm>
                <a:off x="2573860" y="3692882"/>
                <a:ext cx="94680" cy="41577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63FFDDF3-3B93-BB9F-A3C2-7BD060C30581}"/>
                  </a:ext>
                </a:extLst>
              </p:cNvPr>
              <p:cNvCxnSpPr>
                <a:cxnSpLocks/>
                <a:stCxn id="113" idx="6"/>
                <a:endCxn id="103" idx="3"/>
              </p:cNvCxnSpPr>
              <p:nvPr/>
            </p:nvCxnSpPr>
            <p:spPr>
              <a:xfrm flipV="1">
                <a:off x="2714259" y="3686565"/>
                <a:ext cx="108471" cy="47894"/>
              </a:xfrm>
              <a:prstGeom prst="line">
                <a:avLst/>
              </a:prstGeom>
              <a:solidFill>
                <a:srgbClr val="C00000">
                  <a:alpha val="25098"/>
                </a:srgbClr>
              </a:solidFill>
              <a:ln w="19050">
                <a:solidFill>
                  <a:srgbClr val="C00000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2925082D-7B97-6C00-E2D0-271E87BA497E}"/>
                  </a:ext>
                </a:extLst>
              </p:cNvPr>
              <p:cNvCxnSpPr>
                <a:cxnSpLocks/>
                <a:stCxn id="103" idx="5"/>
                <a:endCxn id="101" idx="1"/>
              </p:cNvCxnSpPr>
              <p:nvPr/>
            </p:nvCxnSpPr>
            <p:spPr>
              <a:xfrm>
                <a:off x="2855059" y="3686565"/>
                <a:ext cx="62109" cy="88541"/>
              </a:xfrm>
              <a:prstGeom prst="line">
                <a:avLst/>
              </a:prstGeom>
              <a:solidFill>
                <a:srgbClr val="C00000">
                  <a:alpha val="25098"/>
                </a:srgbClr>
              </a:solidFill>
              <a:ln w="19050">
                <a:solidFill>
                  <a:srgbClr val="C00000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C920106D-3DA3-F446-266B-A064686E130A}"/>
                  </a:ext>
                </a:extLst>
              </p:cNvPr>
              <p:cNvCxnSpPr>
                <a:cxnSpLocks/>
                <a:stCxn id="102" idx="4"/>
                <a:endCxn id="100" idx="7"/>
              </p:cNvCxnSpPr>
              <p:nvPr/>
            </p:nvCxnSpPr>
            <p:spPr>
              <a:xfrm flipH="1">
                <a:off x="2466459" y="3699577"/>
                <a:ext cx="91237" cy="87748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7AF86A34-A4D8-F06B-508F-7775386D6CA6}"/>
                  </a:ext>
                </a:extLst>
              </p:cNvPr>
              <p:cNvCxnSpPr>
                <a:cxnSpLocks/>
                <a:stCxn id="113" idx="3"/>
                <a:endCxn id="99" idx="7"/>
              </p:cNvCxnSpPr>
              <p:nvPr/>
            </p:nvCxnSpPr>
            <p:spPr>
              <a:xfrm flipH="1">
                <a:off x="2437101" y="3750623"/>
                <a:ext cx="238134" cy="508857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DB4B8B40-968B-BA38-0F54-7B2F37ADDAC8}"/>
                  </a:ext>
                </a:extLst>
              </p:cNvPr>
              <p:cNvCxnSpPr>
                <a:cxnSpLocks/>
                <a:stCxn id="113" idx="5"/>
                <a:endCxn id="98" idx="1"/>
              </p:cNvCxnSpPr>
              <p:nvPr/>
            </p:nvCxnSpPr>
            <p:spPr>
              <a:xfrm>
                <a:off x="2707564" y="3750623"/>
                <a:ext cx="227447" cy="508857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09AD027-AF7F-9BF6-081A-AE7B36EB7B66}"/>
                  </a:ext>
                </a:extLst>
              </p:cNvPr>
              <p:cNvSpPr/>
              <p:nvPr/>
            </p:nvSpPr>
            <p:spPr>
              <a:xfrm>
                <a:off x="2668540" y="3711599"/>
                <a:ext cx="45719" cy="45719"/>
              </a:xfrm>
              <a:prstGeom prst="ellipse">
                <a:avLst/>
              </a:prstGeom>
              <a:solidFill>
                <a:srgbClr val="C00000">
                  <a:alpha val="25098"/>
                </a:srgbClr>
              </a:solidFill>
              <a:ln>
                <a:solidFill>
                  <a:srgbClr val="C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F7EED7-72F0-96DC-DE33-58ACC57844AD}"/>
                </a:ext>
              </a:extLst>
            </p:cNvPr>
            <p:cNvGrpSpPr/>
            <p:nvPr/>
          </p:nvGrpSpPr>
          <p:grpSpPr>
            <a:xfrm>
              <a:off x="2398077" y="3647541"/>
              <a:ext cx="575958" cy="650963"/>
              <a:chOff x="2398077" y="3647541"/>
              <a:chExt cx="575958" cy="650963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3064231-DB41-64ED-05CC-7D122A82A7CB}"/>
                  </a:ext>
                </a:extLst>
              </p:cNvPr>
              <p:cNvSpPr/>
              <p:nvPr/>
            </p:nvSpPr>
            <p:spPr>
              <a:xfrm>
                <a:off x="2665363" y="4169508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A1BA7452-BDB0-B5D0-553A-F91C25BA1F33}"/>
                  </a:ext>
                </a:extLst>
              </p:cNvPr>
              <p:cNvSpPr/>
              <p:nvPr/>
            </p:nvSpPr>
            <p:spPr>
              <a:xfrm>
                <a:off x="2928316" y="4252785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438F0E9-35CD-B589-B455-BFD3237563DB}"/>
                  </a:ext>
                </a:extLst>
              </p:cNvPr>
              <p:cNvSpPr/>
              <p:nvPr/>
            </p:nvSpPr>
            <p:spPr>
              <a:xfrm>
                <a:off x="2398077" y="4252785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22730E-8E5A-8C99-4129-1994CA1049A9}"/>
                  </a:ext>
                </a:extLst>
              </p:cNvPr>
              <p:cNvSpPr/>
              <p:nvPr/>
            </p:nvSpPr>
            <p:spPr>
              <a:xfrm>
                <a:off x="2427435" y="3780630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0348A2C-0D4A-B17B-766F-A5BB9929851A}"/>
                  </a:ext>
                </a:extLst>
              </p:cNvPr>
              <p:cNvSpPr/>
              <p:nvPr/>
            </p:nvSpPr>
            <p:spPr>
              <a:xfrm>
                <a:off x="2910473" y="3768411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A08A993-593B-C336-B140-A01DD39F39BF}"/>
                  </a:ext>
                </a:extLst>
              </p:cNvPr>
              <p:cNvSpPr/>
              <p:nvPr/>
            </p:nvSpPr>
            <p:spPr>
              <a:xfrm>
                <a:off x="2534836" y="3653858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49783548-BDAE-B64B-F085-9AA11570BC25}"/>
                  </a:ext>
                </a:extLst>
              </p:cNvPr>
              <p:cNvSpPr/>
              <p:nvPr/>
            </p:nvSpPr>
            <p:spPr>
              <a:xfrm>
                <a:off x="2816035" y="3647541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95A6527-B6C6-902E-65DC-FBECAFF8A797}"/>
                  </a:ext>
                </a:extLst>
              </p:cNvPr>
              <p:cNvCxnSpPr>
                <a:cxnSpLocks/>
                <a:stCxn id="96" idx="4"/>
                <a:endCxn id="80" idx="0"/>
              </p:cNvCxnSpPr>
              <p:nvPr/>
            </p:nvCxnSpPr>
            <p:spPr>
              <a:xfrm flipH="1">
                <a:off x="2688223" y="3757318"/>
                <a:ext cx="3177" cy="41219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2DD5599-7F81-6C38-C87E-A77D45DB916A}"/>
                  </a:ext>
                </a:extLst>
              </p:cNvPr>
              <p:cNvCxnSpPr>
                <a:cxnSpLocks/>
                <a:stCxn id="80" idx="2"/>
                <a:endCxn id="82" idx="7"/>
              </p:cNvCxnSpPr>
              <p:nvPr/>
            </p:nvCxnSpPr>
            <p:spPr>
              <a:xfrm flipH="1">
                <a:off x="2437101" y="4192368"/>
                <a:ext cx="228262" cy="6711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D6341A43-296B-86DB-5F56-FA5A4847984D}"/>
                  </a:ext>
                </a:extLst>
              </p:cNvPr>
              <p:cNvCxnSpPr>
                <a:cxnSpLocks/>
                <a:stCxn id="81" idx="1"/>
                <a:endCxn id="80" idx="6"/>
              </p:cNvCxnSpPr>
              <p:nvPr/>
            </p:nvCxnSpPr>
            <p:spPr>
              <a:xfrm flipH="1" flipV="1">
                <a:off x="2711082" y="4192368"/>
                <a:ext cx="223929" cy="6711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967446F1-4DC8-08EB-0A6D-1654E2C6295E}"/>
                  </a:ext>
                </a:extLst>
              </p:cNvPr>
              <p:cNvCxnSpPr>
                <a:cxnSpLocks/>
                <a:stCxn id="85" idx="5"/>
                <a:endCxn id="96" idx="2"/>
              </p:cNvCxnSpPr>
              <p:nvPr/>
            </p:nvCxnSpPr>
            <p:spPr>
              <a:xfrm>
                <a:off x="2573860" y="3692882"/>
                <a:ext cx="94680" cy="4157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21900B9-FF78-EB3B-E14A-42ED08E4A495}"/>
                  </a:ext>
                </a:extLst>
              </p:cNvPr>
              <p:cNvCxnSpPr>
                <a:cxnSpLocks/>
                <a:stCxn id="96" idx="6"/>
                <a:endCxn id="86" idx="3"/>
              </p:cNvCxnSpPr>
              <p:nvPr/>
            </p:nvCxnSpPr>
            <p:spPr>
              <a:xfrm flipV="1">
                <a:off x="2714259" y="3686565"/>
                <a:ext cx="108471" cy="47894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F9DE531-2DC3-A46D-4ACE-64D4EEE98BBD}"/>
                  </a:ext>
                </a:extLst>
              </p:cNvPr>
              <p:cNvCxnSpPr>
                <a:cxnSpLocks/>
                <a:stCxn id="86" idx="5"/>
                <a:endCxn id="84" idx="1"/>
              </p:cNvCxnSpPr>
              <p:nvPr/>
            </p:nvCxnSpPr>
            <p:spPr>
              <a:xfrm>
                <a:off x="2855059" y="3686565"/>
                <a:ext cx="62109" cy="88541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185D062B-2A36-C71D-A440-C140E1C744BE}"/>
                  </a:ext>
                </a:extLst>
              </p:cNvPr>
              <p:cNvCxnSpPr>
                <a:cxnSpLocks/>
                <a:stCxn id="85" idx="4"/>
                <a:endCxn id="83" idx="7"/>
              </p:cNvCxnSpPr>
              <p:nvPr/>
            </p:nvCxnSpPr>
            <p:spPr>
              <a:xfrm flipH="1">
                <a:off x="2466459" y="3699577"/>
                <a:ext cx="91237" cy="8774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63142AA3-8ABA-3A3D-D0A9-CB626C8B599F}"/>
                  </a:ext>
                </a:extLst>
              </p:cNvPr>
              <p:cNvCxnSpPr>
                <a:cxnSpLocks/>
                <a:stCxn id="96" idx="3"/>
                <a:endCxn id="82" idx="7"/>
              </p:cNvCxnSpPr>
              <p:nvPr/>
            </p:nvCxnSpPr>
            <p:spPr>
              <a:xfrm flipH="1">
                <a:off x="2437101" y="3750623"/>
                <a:ext cx="238134" cy="50885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3D7AAD3-C9C9-6987-A2A1-47B8F2ED1302}"/>
                  </a:ext>
                </a:extLst>
              </p:cNvPr>
              <p:cNvCxnSpPr>
                <a:cxnSpLocks/>
                <a:stCxn id="96" idx="5"/>
                <a:endCxn id="81" idx="1"/>
              </p:cNvCxnSpPr>
              <p:nvPr/>
            </p:nvCxnSpPr>
            <p:spPr>
              <a:xfrm>
                <a:off x="2707564" y="3750623"/>
                <a:ext cx="227447" cy="50885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72FCDA3D-FACD-1574-C376-0BBC617E82D8}"/>
                  </a:ext>
                </a:extLst>
              </p:cNvPr>
              <p:cNvSpPr/>
              <p:nvPr/>
            </p:nvSpPr>
            <p:spPr>
              <a:xfrm>
                <a:off x="2668540" y="3711599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5FE5549-60AB-54D5-E3D8-E54C7EFE74AC}"/>
                </a:ext>
              </a:extLst>
            </p:cNvPr>
            <p:cNvCxnSpPr>
              <a:stCxn id="96" idx="7"/>
              <a:endCxn id="113" idx="3"/>
            </p:cNvCxnSpPr>
            <p:nvPr/>
          </p:nvCxnSpPr>
          <p:spPr>
            <a:xfrm flipV="1">
              <a:off x="2707564" y="3640921"/>
              <a:ext cx="66806" cy="77373"/>
            </a:xfrm>
            <a:prstGeom prst="line">
              <a:avLst/>
            </a:prstGeom>
            <a:ln w="19050">
              <a:solidFill>
                <a:srgbClr val="C00000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6066880-3142-708B-8B49-9EE8F6500BAA}"/>
                </a:ext>
              </a:extLst>
            </p:cNvPr>
            <p:cNvCxnSpPr>
              <a:cxnSpLocks/>
              <a:stCxn id="86" idx="7"/>
              <a:endCxn id="103" idx="3"/>
            </p:cNvCxnSpPr>
            <p:nvPr/>
          </p:nvCxnSpPr>
          <p:spPr>
            <a:xfrm flipV="1">
              <a:off x="2855059" y="3576863"/>
              <a:ext cx="66806" cy="77373"/>
            </a:xfrm>
            <a:prstGeom prst="line">
              <a:avLst/>
            </a:prstGeom>
            <a:ln w="19050">
              <a:solidFill>
                <a:srgbClr val="C00000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607B085-3EFD-D400-6912-C1717F05A0F9}"/>
                </a:ext>
              </a:extLst>
            </p:cNvPr>
            <p:cNvCxnSpPr>
              <a:cxnSpLocks/>
              <a:stCxn id="84" idx="7"/>
              <a:endCxn id="101" idx="3"/>
            </p:cNvCxnSpPr>
            <p:nvPr/>
          </p:nvCxnSpPr>
          <p:spPr>
            <a:xfrm flipV="1">
              <a:off x="2949497" y="3697733"/>
              <a:ext cx="66806" cy="77373"/>
            </a:xfrm>
            <a:prstGeom prst="line">
              <a:avLst/>
            </a:prstGeom>
            <a:ln w="19050">
              <a:solidFill>
                <a:srgbClr val="C00000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957636-AF21-0BBB-4397-F24D3564499F}"/>
                </a:ext>
              </a:extLst>
            </p:cNvPr>
            <p:cNvCxnSpPr>
              <a:cxnSpLocks/>
              <a:stCxn id="101" idx="7"/>
              <a:endCxn id="118" idx="3"/>
            </p:cNvCxnSpPr>
            <p:nvPr/>
          </p:nvCxnSpPr>
          <p:spPr>
            <a:xfrm flipV="1">
              <a:off x="3048632" y="3580167"/>
              <a:ext cx="84556" cy="85237"/>
            </a:xfrm>
            <a:prstGeom prst="line">
              <a:avLst/>
            </a:prstGeom>
            <a:ln w="19050">
              <a:solidFill>
                <a:srgbClr val="C00000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5B01A2C-69CF-4684-7F60-359F99168015}"/>
                </a:ext>
              </a:extLst>
            </p:cNvPr>
            <p:cNvCxnSpPr>
              <a:cxnSpLocks/>
              <a:stCxn id="103" idx="7"/>
              <a:endCxn id="120" idx="3"/>
            </p:cNvCxnSpPr>
            <p:nvPr/>
          </p:nvCxnSpPr>
          <p:spPr>
            <a:xfrm flipV="1">
              <a:off x="2954194" y="3459297"/>
              <a:ext cx="84556" cy="85237"/>
            </a:xfrm>
            <a:prstGeom prst="line">
              <a:avLst/>
            </a:prstGeom>
            <a:ln w="19050">
              <a:solidFill>
                <a:srgbClr val="C00000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AAD9933-D1E2-1489-BD50-9253E7ABE5A9}"/>
                </a:ext>
              </a:extLst>
            </p:cNvPr>
            <p:cNvCxnSpPr>
              <a:cxnSpLocks/>
              <a:stCxn id="113" idx="7"/>
              <a:endCxn id="130" idx="3"/>
            </p:cNvCxnSpPr>
            <p:nvPr/>
          </p:nvCxnSpPr>
          <p:spPr>
            <a:xfrm flipV="1">
              <a:off x="2806699" y="3523355"/>
              <a:ext cx="84556" cy="85237"/>
            </a:xfrm>
            <a:prstGeom prst="line">
              <a:avLst/>
            </a:prstGeom>
            <a:ln w="19050">
              <a:solidFill>
                <a:srgbClr val="C00000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9DA75A7-3536-2E77-30F2-4959B674F099}"/>
                </a:ext>
              </a:extLst>
            </p:cNvPr>
            <p:cNvCxnSpPr>
              <a:cxnSpLocks/>
              <a:stCxn id="99" idx="7"/>
              <a:endCxn id="116" idx="3"/>
            </p:cNvCxnSpPr>
            <p:nvPr/>
          </p:nvCxnSpPr>
          <p:spPr>
            <a:xfrm flipV="1">
              <a:off x="2536236" y="4064541"/>
              <a:ext cx="84556" cy="85237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6374ED-4ED8-9002-8706-37895651F7F4}"/>
                </a:ext>
              </a:extLst>
            </p:cNvPr>
            <p:cNvCxnSpPr>
              <a:cxnSpLocks/>
              <a:stCxn id="82" idx="7"/>
              <a:endCxn id="99" idx="3"/>
            </p:cNvCxnSpPr>
            <p:nvPr/>
          </p:nvCxnSpPr>
          <p:spPr>
            <a:xfrm flipV="1">
              <a:off x="2437101" y="4182107"/>
              <a:ext cx="66806" cy="77373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727AB47-F3AD-2CEC-BC86-41AB6DEE4C5A}"/>
                </a:ext>
              </a:extLst>
            </p:cNvPr>
            <p:cNvGrpSpPr/>
            <p:nvPr/>
          </p:nvGrpSpPr>
          <p:grpSpPr>
            <a:xfrm>
              <a:off x="2722983" y="3303537"/>
              <a:ext cx="575958" cy="650963"/>
              <a:chOff x="2398077" y="3647541"/>
              <a:chExt cx="575958" cy="650963"/>
            </a:xfrm>
            <a:solidFill>
              <a:srgbClr val="4472C4">
                <a:alpha val="25098"/>
              </a:srgbClr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B184B3C-2C19-004D-0522-A8BB4807E6EB}"/>
                  </a:ext>
                </a:extLst>
              </p:cNvPr>
              <p:cNvSpPr/>
              <p:nvPr/>
            </p:nvSpPr>
            <p:spPr>
              <a:xfrm>
                <a:off x="2665363" y="4169508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AE09F30A-1F22-9FF9-118F-13BB51124C5A}"/>
                  </a:ext>
                </a:extLst>
              </p:cNvPr>
              <p:cNvSpPr/>
              <p:nvPr/>
            </p:nvSpPr>
            <p:spPr>
              <a:xfrm>
                <a:off x="2928316" y="4252785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ABB04CCA-783E-F88A-0712-8741D793F2A3}"/>
                  </a:ext>
                </a:extLst>
              </p:cNvPr>
              <p:cNvSpPr/>
              <p:nvPr/>
            </p:nvSpPr>
            <p:spPr>
              <a:xfrm>
                <a:off x="2398077" y="4252785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759C72C-48CB-7C0D-1C0F-53DE0E41D1BA}"/>
                  </a:ext>
                </a:extLst>
              </p:cNvPr>
              <p:cNvSpPr/>
              <p:nvPr/>
            </p:nvSpPr>
            <p:spPr>
              <a:xfrm>
                <a:off x="2427435" y="3780630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2C1D18D-ACE5-F78C-3AF2-C665E52A63BB}"/>
                  </a:ext>
                </a:extLst>
              </p:cNvPr>
              <p:cNvSpPr/>
              <p:nvPr/>
            </p:nvSpPr>
            <p:spPr>
              <a:xfrm>
                <a:off x="2910473" y="3768411"/>
                <a:ext cx="45719" cy="45719"/>
              </a:xfrm>
              <a:prstGeom prst="ellipse">
                <a:avLst/>
              </a:prstGeom>
              <a:solidFill>
                <a:srgbClr val="4472C4">
                  <a:alpha val="25098"/>
                </a:srgbClr>
              </a:solidFill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AFC7578-9544-DAE0-D071-74FAC3AE60B7}"/>
                  </a:ext>
                </a:extLst>
              </p:cNvPr>
              <p:cNvSpPr/>
              <p:nvPr/>
            </p:nvSpPr>
            <p:spPr>
              <a:xfrm>
                <a:off x="2534836" y="3653858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2E30968E-941F-E39D-56A8-A2D7FA413728}"/>
                  </a:ext>
                </a:extLst>
              </p:cNvPr>
              <p:cNvSpPr/>
              <p:nvPr/>
            </p:nvSpPr>
            <p:spPr>
              <a:xfrm>
                <a:off x="2816035" y="3647541"/>
                <a:ext cx="45719" cy="45719"/>
              </a:xfrm>
              <a:prstGeom prst="ellipse">
                <a:avLst/>
              </a:prstGeom>
              <a:solidFill>
                <a:srgbClr val="4472C4">
                  <a:alpha val="25098"/>
                </a:srgbClr>
              </a:solidFill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6C970D4-7637-C53D-5CFC-24BDD349616B}"/>
                  </a:ext>
                </a:extLst>
              </p:cNvPr>
              <p:cNvCxnSpPr>
                <a:cxnSpLocks/>
                <a:stCxn id="79" idx="4"/>
                <a:endCxn id="63" idx="0"/>
              </p:cNvCxnSpPr>
              <p:nvPr/>
            </p:nvCxnSpPr>
            <p:spPr>
              <a:xfrm flipH="1">
                <a:off x="2688223" y="3757318"/>
                <a:ext cx="3177" cy="412190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277B068C-2A10-7FA1-A1DE-9FF6A98D8033}"/>
                  </a:ext>
                </a:extLst>
              </p:cNvPr>
              <p:cNvCxnSpPr>
                <a:cxnSpLocks/>
                <a:stCxn id="63" idx="2"/>
                <a:endCxn id="65" idx="7"/>
              </p:cNvCxnSpPr>
              <p:nvPr/>
            </p:nvCxnSpPr>
            <p:spPr>
              <a:xfrm flipH="1">
                <a:off x="2437101" y="4192368"/>
                <a:ext cx="228262" cy="67112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A55343B-E87A-3576-408A-048B4E933BC3}"/>
                  </a:ext>
                </a:extLst>
              </p:cNvPr>
              <p:cNvCxnSpPr>
                <a:cxnSpLocks/>
                <a:stCxn id="64" idx="1"/>
                <a:endCxn id="63" idx="6"/>
              </p:cNvCxnSpPr>
              <p:nvPr/>
            </p:nvCxnSpPr>
            <p:spPr>
              <a:xfrm flipH="1" flipV="1">
                <a:off x="2711082" y="4192368"/>
                <a:ext cx="223929" cy="67112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E635A62-9EB0-336C-EDC5-C5FDDEFA9ECB}"/>
                  </a:ext>
                </a:extLst>
              </p:cNvPr>
              <p:cNvCxnSpPr>
                <a:cxnSpLocks/>
                <a:stCxn id="68" idx="5"/>
                <a:endCxn id="79" idx="2"/>
              </p:cNvCxnSpPr>
              <p:nvPr/>
            </p:nvCxnSpPr>
            <p:spPr>
              <a:xfrm>
                <a:off x="2573860" y="3692882"/>
                <a:ext cx="94680" cy="41577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3CCF5C0-FCA3-EC08-01BE-B5336112C84A}"/>
                  </a:ext>
                </a:extLst>
              </p:cNvPr>
              <p:cNvCxnSpPr>
                <a:cxnSpLocks/>
                <a:stCxn id="79" idx="6"/>
                <a:endCxn id="69" idx="3"/>
              </p:cNvCxnSpPr>
              <p:nvPr/>
            </p:nvCxnSpPr>
            <p:spPr>
              <a:xfrm flipV="1">
                <a:off x="2714259" y="3686565"/>
                <a:ext cx="108471" cy="47894"/>
              </a:xfrm>
              <a:prstGeom prst="line">
                <a:avLst/>
              </a:prstGeom>
              <a:solidFill>
                <a:srgbClr val="C00000">
                  <a:alpha val="25098"/>
                </a:srgbClr>
              </a:solidFill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81C279B-3D51-D945-E220-C72687F4B270}"/>
                  </a:ext>
                </a:extLst>
              </p:cNvPr>
              <p:cNvCxnSpPr>
                <a:cxnSpLocks/>
                <a:stCxn id="69" idx="5"/>
                <a:endCxn id="67" idx="1"/>
              </p:cNvCxnSpPr>
              <p:nvPr/>
            </p:nvCxnSpPr>
            <p:spPr>
              <a:xfrm>
                <a:off x="2855059" y="3686565"/>
                <a:ext cx="62109" cy="88541"/>
              </a:xfrm>
              <a:prstGeom prst="line">
                <a:avLst/>
              </a:prstGeom>
              <a:solidFill>
                <a:srgbClr val="4472C4">
                  <a:alpha val="25098"/>
                </a:srgbClr>
              </a:solidFill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AC26B95-E1CF-2D90-514F-38471B9ED0D3}"/>
                  </a:ext>
                </a:extLst>
              </p:cNvPr>
              <p:cNvCxnSpPr>
                <a:cxnSpLocks/>
                <a:stCxn id="68" idx="4"/>
                <a:endCxn id="66" idx="7"/>
              </p:cNvCxnSpPr>
              <p:nvPr/>
            </p:nvCxnSpPr>
            <p:spPr>
              <a:xfrm flipH="1">
                <a:off x="2466459" y="3699577"/>
                <a:ext cx="91237" cy="87748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E675C44-D957-43AB-3C14-D0A4C148D554}"/>
                  </a:ext>
                </a:extLst>
              </p:cNvPr>
              <p:cNvCxnSpPr>
                <a:cxnSpLocks/>
                <a:stCxn id="79" idx="3"/>
                <a:endCxn id="65" idx="7"/>
              </p:cNvCxnSpPr>
              <p:nvPr/>
            </p:nvCxnSpPr>
            <p:spPr>
              <a:xfrm flipH="1">
                <a:off x="2437101" y="3750623"/>
                <a:ext cx="238134" cy="508857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B74EFD97-0E10-0F64-76B8-D2D09074FA35}"/>
                  </a:ext>
                </a:extLst>
              </p:cNvPr>
              <p:cNvCxnSpPr>
                <a:cxnSpLocks/>
                <a:stCxn id="79" idx="5"/>
                <a:endCxn id="64" idx="1"/>
              </p:cNvCxnSpPr>
              <p:nvPr/>
            </p:nvCxnSpPr>
            <p:spPr>
              <a:xfrm>
                <a:off x="2707564" y="3750623"/>
                <a:ext cx="227447" cy="508857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AB4DB29-062E-DE00-6032-8411F0925449}"/>
                  </a:ext>
                </a:extLst>
              </p:cNvPr>
              <p:cNvSpPr/>
              <p:nvPr/>
            </p:nvSpPr>
            <p:spPr>
              <a:xfrm>
                <a:off x="2668540" y="3711599"/>
                <a:ext cx="45719" cy="45719"/>
              </a:xfrm>
              <a:prstGeom prst="ellipse">
                <a:avLst/>
              </a:prstGeom>
              <a:solidFill>
                <a:srgbClr val="4472C4">
                  <a:alpha val="25098"/>
                </a:srgbClr>
              </a:solidFill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EC7790-6558-9087-C7B1-59ED63F72BAA}"/>
                </a:ext>
              </a:extLst>
            </p:cNvPr>
            <p:cNvCxnSpPr>
              <a:cxnSpLocks/>
              <a:stCxn id="116" idx="7"/>
              <a:endCxn id="65" idx="3"/>
            </p:cNvCxnSpPr>
            <p:nvPr/>
          </p:nvCxnSpPr>
          <p:spPr>
            <a:xfrm flipV="1">
              <a:off x="2653121" y="3947805"/>
              <a:ext cx="76557" cy="84407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388F03-E5CF-E66B-E0E2-DBD14050001E}"/>
                </a:ext>
              </a:extLst>
            </p:cNvPr>
            <p:cNvCxnSpPr>
              <a:cxnSpLocks/>
              <a:stCxn id="114" idx="7"/>
              <a:endCxn id="63" idx="3"/>
            </p:cNvCxnSpPr>
            <p:nvPr/>
          </p:nvCxnSpPr>
          <p:spPr>
            <a:xfrm flipV="1">
              <a:off x="2920407" y="3864528"/>
              <a:ext cx="76557" cy="84407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36A0E94-C70B-E06E-5730-1C43EF3613D0}"/>
                </a:ext>
              </a:extLst>
            </p:cNvPr>
            <p:cNvCxnSpPr>
              <a:cxnSpLocks/>
              <a:stCxn id="97" idx="7"/>
              <a:endCxn id="114" idx="3"/>
            </p:cNvCxnSpPr>
            <p:nvPr/>
          </p:nvCxnSpPr>
          <p:spPr>
            <a:xfrm flipV="1">
              <a:off x="2803522" y="3981264"/>
              <a:ext cx="84556" cy="85237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5C3272B-E437-4012-D27A-A6FCC04A24C5}"/>
                </a:ext>
              </a:extLst>
            </p:cNvPr>
            <p:cNvCxnSpPr>
              <a:cxnSpLocks/>
              <a:stCxn id="80" idx="7"/>
              <a:endCxn id="97" idx="3"/>
            </p:cNvCxnSpPr>
            <p:nvPr/>
          </p:nvCxnSpPr>
          <p:spPr>
            <a:xfrm flipV="1">
              <a:off x="2704387" y="4098830"/>
              <a:ext cx="66806" cy="77373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6C8745F-455E-7A72-1510-47BDD9F93A21}"/>
                </a:ext>
              </a:extLst>
            </p:cNvPr>
            <p:cNvCxnSpPr>
              <a:cxnSpLocks/>
              <a:stCxn id="81" idx="7"/>
              <a:endCxn id="98" idx="3"/>
            </p:cNvCxnSpPr>
            <p:nvPr/>
          </p:nvCxnSpPr>
          <p:spPr>
            <a:xfrm flipV="1">
              <a:off x="2967340" y="4182107"/>
              <a:ext cx="66806" cy="77373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3542EB-4E6C-DFA0-ECC3-223409271475}"/>
                </a:ext>
              </a:extLst>
            </p:cNvPr>
            <p:cNvCxnSpPr>
              <a:cxnSpLocks/>
              <a:stCxn id="98" idx="7"/>
              <a:endCxn id="115" idx="3"/>
            </p:cNvCxnSpPr>
            <p:nvPr/>
          </p:nvCxnSpPr>
          <p:spPr>
            <a:xfrm flipV="1">
              <a:off x="3066475" y="4064541"/>
              <a:ext cx="84556" cy="85237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980C8F3-B1AB-498C-3C18-2C4D13811EF5}"/>
                </a:ext>
              </a:extLst>
            </p:cNvPr>
            <p:cNvCxnSpPr>
              <a:cxnSpLocks/>
              <a:stCxn id="115" idx="7"/>
              <a:endCxn id="64" idx="3"/>
            </p:cNvCxnSpPr>
            <p:nvPr/>
          </p:nvCxnSpPr>
          <p:spPr>
            <a:xfrm flipV="1">
              <a:off x="3183360" y="3947805"/>
              <a:ext cx="76557" cy="84407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5A12963-8D8E-4A65-8BA2-437DE14DBB0E}"/>
                </a:ext>
              </a:extLst>
            </p:cNvPr>
            <p:cNvCxnSpPr>
              <a:cxnSpLocks/>
              <a:stCxn id="130" idx="7"/>
              <a:endCxn id="79" idx="3"/>
            </p:cNvCxnSpPr>
            <p:nvPr/>
          </p:nvCxnSpPr>
          <p:spPr>
            <a:xfrm flipV="1">
              <a:off x="2923584" y="3406619"/>
              <a:ext cx="76557" cy="84407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F85F4E4-828B-597B-380D-C9C80AF63CBD}"/>
                </a:ext>
              </a:extLst>
            </p:cNvPr>
            <p:cNvCxnSpPr>
              <a:cxnSpLocks/>
              <a:stCxn id="120" idx="7"/>
              <a:endCxn id="69" idx="3"/>
            </p:cNvCxnSpPr>
            <p:nvPr/>
          </p:nvCxnSpPr>
          <p:spPr>
            <a:xfrm flipV="1">
              <a:off x="3071079" y="3342561"/>
              <a:ext cx="76557" cy="84407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35FC54D-343A-1692-930F-C719B06A43FB}"/>
                </a:ext>
              </a:extLst>
            </p:cNvPr>
            <p:cNvCxnSpPr>
              <a:cxnSpLocks/>
              <a:stCxn id="118" idx="7"/>
              <a:endCxn id="67" idx="3"/>
            </p:cNvCxnSpPr>
            <p:nvPr/>
          </p:nvCxnSpPr>
          <p:spPr>
            <a:xfrm flipV="1">
              <a:off x="3165517" y="3463431"/>
              <a:ext cx="76557" cy="84407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3D1E5CF-01D4-1E5A-30A9-E124B1CD1824}"/>
              </a:ext>
            </a:extLst>
          </p:cNvPr>
          <p:cNvGrpSpPr/>
          <p:nvPr/>
        </p:nvGrpSpPr>
        <p:grpSpPr>
          <a:xfrm>
            <a:off x="5443875" y="2723685"/>
            <a:ext cx="900864" cy="994967"/>
            <a:chOff x="2398077" y="3303537"/>
            <a:chExt cx="900864" cy="994967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858B2F5C-0C72-6AF2-6E6C-AC245C7513C1}"/>
                </a:ext>
              </a:extLst>
            </p:cNvPr>
            <p:cNvGrpSpPr/>
            <p:nvPr/>
          </p:nvGrpSpPr>
          <p:grpSpPr>
            <a:xfrm>
              <a:off x="2614097" y="3420273"/>
              <a:ext cx="575958" cy="650963"/>
              <a:chOff x="2398077" y="3647541"/>
              <a:chExt cx="575958" cy="650963"/>
            </a:xfrm>
            <a:solidFill>
              <a:srgbClr val="4472C4">
                <a:alpha val="25098"/>
              </a:srgbClr>
            </a:solidFill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0FD616E2-0F22-A0AA-309C-95AAA098CA93}"/>
                  </a:ext>
                </a:extLst>
              </p:cNvPr>
              <p:cNvSpPr/>
              <p:nvPr/>
            </p:nvSpPr>
            <p:spPr>
              <a:xfrm>
                <a:off x="2665363" y="4169508"/>
                <a:ext cx="45719" cy="45719"/>
              </a:xfrm>
              <a:prstGeom prst="ellipse">
                <a:avLst/>
              </a:prstGeom>
              <a:solidFill>
                <a:srgbClr val="00B050">
                  <a:alpha val="25098"/>
                </a:srgbClr>
              </a:solidFill>
              <a:ln>
                <a:solidFill>
                  <a:srgbClr val="00B05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26B5A5E-9370-D06C-5DEF-5D07FCC2B15B}"/>
                  </a:ext>
                </a:extLst>
              </p:cNvPr>
              <p:cNvSpPr/>
              <p:nvPr/>
            </p:nvSpPr>
            <p:spPr>
              <a:xfrm>
                <a:off x="2928316" y="4252785"/>
                <a:ext cx="45719" cy="45719"/>
              </a:xfrm>
              <a:prstGeom prst="ellipse">
                <a:avLst/>
              </a:prstGeom>
              <a:solidFill>
                <a:srgbClr val="00B050">
                  <a:alpha val="25098"/>
                </a:srgbClr>
              </a:solidFill>
              <a:ln>
                <a:solidFill>
                  <a:srgbClr val="00B05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7341F631-018B-76E2-930A-24E3D5234B2A}"/>
                  </a:ext>
                </a:extLst>
              </p:cNvPr>
              <p:cNvSpPr/>
              <p:nvPr/>
            </p:nvSpPr>
            <p:spPr>
              <a:xfrm>
                <a:off x="2398077" y="4252785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DEDC6196-D1DB-C901-6498-52936426064C}"/>
                  </a:ext>
                </a:extLst>
              </p:cNvPr>
              <p:cNvSpPr/>
              <p:nvPr/>
            </p:nvSpPr>
            <p:spPr>
              <a:xfrm>
                <a:off x="2427435" y="3780630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B0C5729C-893F-B315-84DD-212B3E0A7E10}"/>
                  </a:ext>
                </a:extLst>
              </p:cNvPr>
              <p:cNvSpPr/>
              <p:nvPr/>
            </p:nvSpPr>
            <p:spPr>
              <a:xfrm>
                <a:off x="2910473" y="3768411"/>
                <a:ext cx="45719" cy="45719"/>
              </a:xfrm>
              <a:prstGeom prst="ellipse">
                <a:avLst/>
              </a:prstGeom>
              <a:solidFill>
                <a:srgbClr val="4472C4">
                  <a:alpha val="25098"/>
                </a:srgbClr>
              </a:solidFill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4994A061-03A4-D960-98B5-DB5919873AA3}"/>
                  </a:ext>
                </a:extLst>
              </p:cNvPr>
              <p:cNvSpPr/>
              <p:nvPr/>
            </p:nvSpPr>
            <p:spPr>
              <a:xfrm>
                <a:off x="2534836" y="3653858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C95D9F59-9889-0E9E-B48B-7E85F5590505}"/>
                  </a:ext>
                </a:extLst>
              </p:cNvPr>
              <p:cNvSpPr/>
              <p:nvPr/>
            </p:nvSpPr>
            <p:spPr>
              <a:xfrm>
                <a:off x="2816035" y="3647541"/>
                <a:ext cx="45719" cy="45719"/>
              </a:xfrm>
              <a:prstGeom prst="ellipse">
                <a:avLst/>
              </a:prstGeom>
              <a:solidFill>
                <a:srgbClr val="4472C4">
                  <a:alpha val="25098"/>
                </a:srgbClr>
              </a:solidFill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B9C7A9B-7094-72E9-E907-5BDCF573F7A2}"/>
                  </a:ext>
                </a:extLst>
              </p:cNvPr>
              <p:cNvCxnSpPr>
                <a:cxnSpLocks/>
                <a:stCxn id="220" idx="4"/>
                <a:endCxn id="204" idx="0"/>
              </p:cNvCxnSpPr>
              <p:nvPr/>
            </p:nvCxnSpPr>
            <p:spPr>
              <a:xfrm flipH="1">
                <a:off x="2688223" y="3757318"/>
                <a:ext cx="3177" cy="412190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8E3B3042-398C-F88D-ED0A-40B7E4192B42}"/>
                  </a:ext>
                </a:extLst>
              </p:cNvPr>
              <p:cNvCxnSpPr>
                <a:cxnSpLocks/>
                <a:stCxn id="204" idx="2"/>
                <a:endCxn id="206" idx="7"/>
              </p:cNvCxnSpPr>
              <p:nvPr/>
            </p:nvCxnSpPr>
            <p:spPr>
              <a:xfrm flipH="1">
                <a:off x="2437101" y="4192368"/>
                <a:ext cx="228262" cy="67112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6865555C-C56A-70B3-6932-D391992F5F84}"/>
                  </a:ext>
                </a:extLst>
              </p:cNvPr>
              <p:cNvCxnSpPr>
                <a:cxnSpLocks/>
                <a:stCxn id="205" idx="1"/>
                <a:endCxn id="204" idx="6"/>
              </p:cNvCxnSpPr>
              <p:nvPr/>
            </p:nvCxnSpPr>
            <p:spPr>
              <a:xfrm flipH="1" flipV="1">
                <a:off x="2711082" y="4192368"/>
                <a:ext cx="223929" cy="67112"/>
              </a:xfrm>
              <a:prstGeom prst="line">
                <a:avLst/>
              </a:prstGeom>
              <a:solidFill>
                <a:srgbClr val="00B050">
                  <a:alpha val="25098"/>
                </a:srgbClr>
              </a:solidFill>
              <a:ln w="19050">
                <a:solidFill>
                  <a:srgbClr val="00B050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AE6E000F-0980-244E-7120-1CAC54E6CD6B}"/>
                  </a:ext>
                </a:extLst>
              </p:cNvPr>
              <p:cNvCxnSpPr>
                <a:cxnSpLocks/>
                <a:stCxn id="209" idx="5"/>
                <a:endCxn id="220" idx="2"/>
              </p:cNvCxnSpPr>
              <p:nvPr/>
            </p:nvCxnSpPr>
            <p:spPr>
              <a:xfrm>
                <a:off x="2573860" y="3692882"/>
                <a:ext cx="94680" cy="41577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AE477D12-07B7-EF6E-CD11-394786341049}"/>
                  </a:ext>
                </a:extLst>
              </p:cNvPr>
              <p:cNvCxnSpPr>
                <a:cxnSpLocks/>
                <a:stCxn id="220" idx="6"/>
                <a:endCxn id="210" idx="3"/>
              </p:cNvCxnSpPr>
              <p:nvPr/>
            </p:nvCxnSpPr>
            <p:spPr>
              <a:xfrm flipV="1">
                <a:off x="2714259" y="3686565"/>
                <a:ext cx="108471" cy="47894"/>
              </a:xfrm>
              <a:prstGeom prst="line">
                <a:avLst/>
              </a:prstGeom>
              <a:solidFill>
                <a:srgbClr val="C00000">
                  <a:alpha val="25098"/>
                </a:srgbClr>
              </a:solidFill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CF2CF4AD-12C1-A835-D755-676A834917ED}"/>
                  </a:ext>
                </a:extLst>
              </p:cNvPr>
              <p:cNvCxnSpPr>
                <a:cxnSpLocks/>
                <a:stCxn id="210" idx="5"/>
                <a:endCxn id="208" idx="1"/>
              </p:cNvCxnSpPr>
              <p:nvPr/>
            </p:nvCxnSpPr>
            <p:spPr>
              <a:xfrm>
                <a:off x="2855059" y="3686565"/>
                <a:ext cx="62109" cy="88541"/>
              </a:xfrm>
              <a:prstGeom prst="line">
                <a:avLst/>
              </a:prstGeom>
              <a:solidFill>
                <a:srgbClr val="4472C4">
                  <a:alpha val="25098"/>
                </a:srgbClr>
              </a:solidFill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51CD78D6-60C5-85B4-74E4-95C44DC94262}"/>
                  </a:ext>
                </a:extLst>
              </p:cNvPr>
              <p:cNvCxnSpPr>
                <a:cxnSpLocks/>
                <a:stCxn id="209" idx="4"/>
                <a:endCxn id="207" idx="7"/>
              </p:cNvCxnSpPr>
              <p:nvPr/>
            </p:nvCxnSpPr>
            <p:spPr>
              <a:xfrm flipH="1">
                <a:off x="2466459" y="3699577"/>
                <a:ext cx="91237" cy="87748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C63D4310-2E9F-E957-F1F3-4A48E68F1D8A}"/>
                  </a:ext>
                </a:extLst>
              </p:cNvPr>
              <p:cNvCxnSpPr>
                <a:cxnSpLocks/>
                <a:stCxn id="220" idx="3"/>
                <a:endCxn id="206" idx="7"/>
              </p:cNvCxnSpPr>
              <p:nvPr/>
            </p:nvCxnSpPr>
            <p:spPr>
              <a:xfrm flipH="1">
                <a:off x="2437101" y="3750623"/>
                <a:ext cx="238134" cy="508857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4E80A2D4-BD94-DE0A-D311-D988D03392D9}"/>
                  </a:ext>
                </a:extLst>
              </p:cNvPr>
              <p:cNvCxnSpPr>
                <a:cxnSpLocks/>
                <a:stCxn id="220" idx="5"/>
                <a:endCxn id="205" idx="1"/>
              </p:cNvCxnSpPr>
              <p:nvPr/>
            </p:nvCxnSpPr>
            <p:spPr>
              <a:xfrm>
                <a:off x="2707564" y="3750623"/>
                <a:ext cx="227447" cy="508857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412F89B1-0415-4DB1-DAAB-B2F3500E2327}"/>
                  </a:ext>
                </a:extLst>
              </p:cNvPr>
              <p:cNvSpPr/>
              <p:nvPr/>
            </p:nvSpPr>
            <p:spPr>
              <a:xfrm>
                <a:off x="2668540" y="3711599"/>
                <a:ext cx="45719" cy="45719"/>
              </a:xfrm>
              <a:prstGeom prst="ellipse">
                <a:avLst/>
              </a:prstGeom>
              <a:solidFill>
                <a:srgbClr val="4472C4">
                  <a:alpha val="25098"/>
                </a:srgbClr>
              </a:solidFill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DD51AEAA-6C1F-6250-B72E-9EC77B19A17F}"/>
                </a:ext>
              </a:extLst>
            </p:cNvPr>
            <p:cNvGrpSpPr/>
            <p:nvPr/>
          </p:nvGrpSpPr>
          <p:grpSpPr>
            <a:xfrm>
              <a:off x="2497212" y="3537839"/>
              <a:ext cx="575958" cy="650963"/>
              <a:chOff x="2398077" y="3647541"/>
              <a:chExt cx="575958" cy="650963"/>
            </a:xfrm>
            <a:solidFill>
              <a:srgbClr val="4472C4">
                <a:alpha val="25098"/>
              </a:srgbClr>
            </a:solidFill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F01596C-4834-621B-AD90-A4025BFB0A7C}"/>
                  </a:ext>
                </a:extLst>
              </p:cNvPr>
              <p:cNvSpPr/>
              <p:nvPr/>
            </p:nvSpPr>
            <p:spPr>
              <a:xfrm>
                <a:off x="2665363" y="4169508"/>
                <a:ext cx="45719" cy="45719"/>
              </a:xfrm>
              <a:prstGeom prst="ellipse">
                <a:avLst/>
              </a:prstGeom>
              <a:solidFill>
                <a:srgbClr val="00B050">
                  <a:alpha val="25098"/>
                </a:srgbClr>
              </a:solidFill>
              <a:ln>
                <a:solidFill>
                  <a:srgbClr val="00B05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CD26995A-2A6A-25D7-1567-F75A901EB22F}"/>
                  </a:ext>
                </a:extLst>
              </p:cNvPr>
              <p:cNvSpPr/>
              <p:nvPr/>
            </p:nvSpPr>
            <p:spPr>
              <a:xfrm>
                <a:off x="2928316" y="4252785"/>
                <a:ext cx="45719" cy="45719"/>
              </a:xfrm>
              <a:prstGeom prst="ellipse">
                <a:avLst/>
              </a:prstGeom>
              <a:solidFill>
                <a:srgbClr val="00B050">
                  <a:alpha val="25098"/>
                </a:srgbClr>
              </a:solidFill>
              <a:ln>
                <a:solidFill>
                  <a:srgbClr val="00B05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C22C53E-BB6E-3574-C13E-C20189EBC89E}"/>
                  </a:ext>
                </a:extLst>
              </p:cNvPr>
              <p:cNvSpPr/>
              <p:nvPr/>
            </p:nvSpPr>
            <p:spPr>
              <a:xfrm>
                <a:off x="2398077" y="4252785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129A0677-DE7C-1FEE-8E1E-354FD851AE7D}"/>
                  </a:ext>
                </a:extLst>
              </p:cNvPr>
              <p:cNvSpPr/>
              <p:nvPr/>
            </p:nvSpPr>
            <p:spPr>
              <a:xfrm>
                <a:off x="2427435" y="3780630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7147DA6A-2B4C-033E-9307-2A06D35CECA1}"/>
                  </a:ext>
                </a:extLst>
              </p:cNvPr>
              <p:cNvSpPr/>
              <p:nvPr/>
            </p:nvSpPr>
            <p:spPr>
              <a:xfrm>
                <a:off x="2910473" y="3768411"/>
                <a:ext cx="45719" cy="45719"/>
              </a:xfrm>
              <a:prstGeom prst="ellipse">
                <a:avLst/>
              </a:prstGeom>
              <a:solidFill>
                <a:srgbClr val="4472C4">
                  <a:alpha val="25098"/>
                </a:srgbClr>
              </a:solidFill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57C19B7-313C-A162-81A0-0E44C8713AEF}"/>
                  </a:ext>
                </a:extLst>
              </p:cNvPr>
              <p:cNvSpPr/>
              <p:nvPr/>
            </p:nvSpPr>
            <p:spPr>
              <a:xfrm>
                <a:off x="2534836" y="3653858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0328A6B5-1F8D-96E3-4F5E-6FB42522AFD2}"/>
                  </a:ext>
                </a:extLst>
              </p:cNvPr>
              <p:cNvSpPr/>
              <p:nvPr/>
            </p:nvSpPr>
            <p:spPr>
              <a:xfrm>
                <a:off x="2816035" y="3647541"/>
                <a:ext cx="45719" cy="45719"/>
              </a:xfrm>
              <a:prstGeom prst="ellipse">
                <a:avLst/>
              </a:prstGeom>
              <a:solidFill>
                <a:srgbClr val="C00000">
                  <a:alpha val="25098"/>
                </a:srgbClr>
              </a:solidFill>
              <a:ln>
                <a:solidFill>
                  <a:srgbClr val="C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569C7726-2E1B-820E-3A1C-85FAFA7DDFB5}"/>
                  </a:ext>
                </a:extLst>
              </p:cNvPr>
              <p:cNvCxnSpPr>
                <a:cxnSpLocks/>
                <a:stCxn id="203" idx="4"/>
                <a:endCxn id="187" idx="0"/>
              </p:cNvCxnSpPr>
              <p:nvPr/>
            </p:nvCxnSpPr>
            <p:spPr>
              <a:xfrm flipH="1">
                <a:off x="2688223" y="3757318"/>
                <a:ext cx="3177" cy="412190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60D9443B-D982-1869-3F40-9033859C3BE0}"/>
                  </a:ext>
                </a:extLst>
              </p:cNvPr>
              <p:cNvCxnSpPr>
                <a:cxnSpLocks/>
                <a:stCxn id="187" idx="2"/>
                <a:endCxn id="189" idx="7"/>
              </p:cNvCxnSpPr>
              <p:nvPr/>
            </p:nvCxnSpPr>
            <p:spPr>
              <a:xfrm flipH="1">
                <a:off x="2437101" y="4192368"/>
                <a:ext cx="228262" cy="67112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672A702F-0307-5CA0-5430-AA743C6B0675}"/>
                  </a:ext>
                </a:extLst>
              </p:cNvPr>
              <p:cNvCxnSpPr>
                <a:cxnSpLocks/>
                <a:stCxn id="188" idx="1"/>
                <a:endCxn id="187" idx="6"/>
              </p:cNvCxnSpPr>
              <p:nvPr/>
            </p:nvCxnSpPr>
            <p:spPr>
              <a:xfrm flipH="1" flipV="1">
                <a:off x="2711082" y="4192368"/>
                <a:ext cx="223929" cy="67112"/>
              </a:xfrm>
              <a:prstGeom prst="line">
                <a:avLst/>
              </a:prstGeom>
              <a:solidFill>
                <a:srgbClr val="00B050">
                  <a:alpha val="25098"/>
                </a:srgbClr>
              </a:solidFill>
              <a:ln w="19050">
                <a:solidFill>
                  <a:srgbClr val="00B050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0B83E5EA-5C8A-9F7A-90FB-51EF14835376}"/>
                  </a:ext>
                </a:extLst>
              </p:cNvPr>
              <p:cNvCxnSpPr>
                <a:cxnSpLocks/>
                <a:stCxn id="192" idx="5"/>
                <a:endCxn id="203" idx="2"/>
              </p:cNvCxnSpPr>
              <p:nvPr/>
            </p:nvCxnSpPr>
            <p:spPr>
              <a:xfrm>
                <a:off x="2573860" y="3692882"/>
                <a:ext cx="94680" cy="41577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2E331CD3-9618-205E-361A-AC79F8403FEE}"/>
                  </a:ext>
                </a:extLst>
              </p:cNvPr>
              <p:cNvCxnSpPr>
                <a:cxnSpLocks/>
                <a:stCxn id="203" idx="6"/>
                <a:endCxn id="193" idx="3"/>
              </p:cNvCxnSpPr>
              <p:nvPr/>
            </p:nvCxnSpPr>
            <p:spPr>
              <a:xfrm flipV="1">
                <a:off x="2714259" y="3686565"/>
                <a:ext cx="108471" cy="47894"/>
              </a:xfrm>
              <a:prstGeom prst="line">
                <a:avLst/>
              </a:prstGeom>
              <a:solidFill>
                <a:srgbClr val="C00000">
                  <a:alpha val="25098"/>
                </a:srgbClr>
              </a:solidFill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66F79B0D-3C35-3E17-727D-32EEAE7CDBFE}"/>
                  </a:ext>
                </a:extLst>
              </p:cNvPr>
              <p:cNvCxnSpPr>
                <a:cxnSpLocks/>
                <a:stCxn id="193" idx="5"/>
                <a:endCxn id="191" idx="1"/>
              </p:cNvCxnSpPr>
              <p:nvPr/>
            </p:nvCxnSpPr>
            <p:spPr>
              <a:xfrm>
                <a:off x="2855059" y="3686565"/>
                <a:ext cx="62109" cy="88541"/>
              </a:xfrm>
              <a:prstGeom prst="line">
                <a:avLst/>
              </a:prstGeom>
              <a:solidFill>
                <a:srgbClr val="4472C4">
                  <a:alpha val="25098"/>
                </a:srgbClr>
              </a:solidFill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7AA00E5C-9B22-9705-963E-27E5265C493E}"/>
                  </a:ext>
                </a:extLst>
              </p:cNvPr>
              <p:cNvCxnSpPr>
                <a:cxnSpLocks/>
                <a:stCxn id="192" idx="4"/>
                <a:endCxn id="190" idx="7"/>
              </p:cNvCxnSpPr>
              <p:nvPr/>
            </p:nvCxnSpPr>
            <p:spPr>
              <a:xfrm flipH="1">
                <a:off x="2466459" y="3699577"/>
                <a:ext cx="91237" cy="87748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060AEFA6-61AE-3D2D-37FA-E240F36D1CCF}"/>
                  </a:ext>
                </a:extLst>
              </p:cNvPr>
              <p:cNvCxnSpPr>
                <a:cxnSpLocks/>
                <a:stCxn id="203" idx="3"/>
                <a:endCxn id="189" idx="7"/>
              </p:cNvCxnSpPr>
              <p:nvPr/>
            </p:nvCxnSpPr>
            <p:spPr>
              <a:xfrm flipH="1">
                <a:off x="2437101" y="3750623"/>
                <a:ext cx="238134" cy="508857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DE346404-1922-EEF4-44FA-B7641665B404}"/>
                  </a:ext>
                </a:extLst>
              </p:cNvPr>
              <p:cNvCxnSpPr>
                <a:cxnSpLocks/>
                <a:stCxn id="203" idx="5"/>
                <a:endCxn id="188" idx="1"/>
              </p:cNvCxnSpPr>
              <p:nvPr/>
            </p:nvCxnSpPr>
            <p:spPr>
              <a:xfrm>
                <a:off x="2707564" y="3750623"/>
                <a:ext cx="227447" cy="508857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9357BEC7-A762-F6A6-B591-8A0C0D664C05}"/>
                  </a:ext>
                </a:extLst>
              </p:cNvPr>
              <p:cNvSpPr/>
              <p:nvPr/>
            </p:nvSpPr>
            <p:spPr>
              <a:xfrm>
                <a:off x="2668540" y="3711599"/>
                <a:ext cx="45719" cy="45719"/>
              </a:xfrm>
              <a:prstGeom prst="ellipse">
                <a:avLst/>
              </a:prstGeom>
              <a:solidFill>
                <a:srgbClr val="4472C4">
                  <a:alpha val="25098"/>
                </a:srgbClr>
              </a:solidFill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FCDBDDB-7D09-5B49-9287-C09EB04F3D40}"/>
                </a:ext>
              </a:extLst>
            </p:cNvPr>
            <p:cNvGrpSpPr/>
            <p:nvPr/>
          </p:nvGrpSpPr>
          <p:grpSpPr>
            <a:xfrm>
              <a:off x="2398077" y="3647541"/>
              <a:ext cx="575958" cy="650963"/>
              <a:chOff x="2398077" y="3647541"/>
              <a:chExt cx="575958" cy="650963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EAEA2411-A1E4-113A-18E0-648BB1D79E97}"/>
                  </a:ext>
                </a:extLst>
              </p:cNvPr>
              <p:cNvSpPr/>
              <p:nvPr/>
            </p:nvSpPr>
            <p:spPr>
              <a:xfrm>
                <a:off x="2665363" y="4169508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02A62CB7-7942-6C27-54AF-CEDC77B98DE0}"/>
                  </a:ext>
                </a:extLst>
              </p:cNvPr>
              <p:cNvSpPr/>
              <p:nvPr/>
            </p:nvSpPr>
            <p:spPr>
              <a:xfrm>
                <a:off x="2928316" y="4252785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36CB9CF0-28CB-4698-381A-50715EAC9CF5}"/>
                  </a:ext>
                </a:extLst>
              </p:cNvPr>
              <p:cNvSpPr/>
              <p:nvPr/>
            </p:nvSpPr>
            <p:spPr>
              <a:xfrm>
                <a:off x="2398077" y="4252785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F18555D8-6BE7-9E91-768A-FABD3B626154}"/>
                  </a:ext>
                </a:extLst>
              </p:cNvPr>
              <p:cNvSpPr/>
              <p:nvPr/>
            </p:nvSpPr>
            <p:spPr>
              <a:xfrm>
                <a:off x="2427435" y="3780630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51DC0BEA-6885-B78D-D1C1-3E0237B6F468}"/>
                  </a:ext>
                </a:extLst>
              </p:cNvPr>
              <p:cNvSpPr/>
              <p:nvPr/>
            </p:nvSpPr>
            <p:spPr>
              <a:xfrm>
                <a:off x="2910473" y="3768411"/>
                <a:ext cx="45719" cy="45719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EAAC52F-762B-EF56-3588-A4E28AE0CAEB}"/>
                  </a:ext>
                </a:extLst>
              </p:cNvPr>
              <p:cNvSpPr/>
              <p:nvPr/>
            </p:nvSpPr>
            <p:spPr>
              <a:xfrm>
                <a:off x="2534836" y="3653858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8723E716-FBB3-D9DF-3F57-94583A4C0D68}"/>
                  </a:ext>
                </a:extLst>
              </p:cNvPr>
              <p:cNvSpPr/>
              <p:nvPr/>
            </p:nvSpPr>
            <p:spPr>
              <a:xfrm>
                <a:off x="2816035" y="3647541"/>
                <a:ext cx="45719" cy="45719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AA6C80E8-4018-5D08-1D28-EC7F55FCE0A1}"/>
                  </a:ext>
                </a:extLst>
              </p:cNvPr>
              <p:cNvCxnSpPr>
                <a:cxnSpLocks/>
                <a:stCxn id="186" idx="4"/>
                <a:endCxn id="170" idx="0"/>
              </p:cNvCxnSpPr>
              <p:nvPr/>
            </p:nvCxnSpPr>
            <p:spPr>
              <a:xfrm flipH="1">
                <a:off x="2688223" y="3757318"/>
                <a:ext cx="3177" cy="41219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2D2B941-980F-4C88-8C3D-1A4737036C0A}"/>
                  </a:ext>
                </a:extLst>
              </p:cNvPr>
              <p:cNvCxnSpPr>
                <a:cxnSpLocks/>
                <a:stCxn id="170" idx="2"/>
                <a:endCxn id="172" idx="7"/>
              </p:cNvCxnSpPr>
              <p:nvPr/>
            </p:nvCxnSpPr>
            <p:spPr>
              <a:xfrm flipH="1">
                <a:off x="2437101" y="4192368"/>
                <a:ext cx="228262" cy="6711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BB3FF9FB-72E9-6708-753E-B9D270DC3CD6}"/>
                  </a:ext>
                </a:extLst>
              </p:cNvPr>
              <p:cNvCxnSpPr>
                <a:cxnSpLocks/>
                <a:stCxn id="171" idx="1"/>
                <a:endCxn id="170" idx="6"/>
              </p:cNvCxnSpPr>
              <p:nvPr/>
            </p:nvCxnSpPr>
            <p:spPr>
              <a:xfrm flipH="1" flipV="1">
                <a:off x="2711082" y="4192368"/>
                <a:ext cx="223929" cy="6711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FB25F583-F817-7F0C-2A32-D9D0E1688F44}"/>
                  </a:ext>
                </a:extLst>
              </p:cNvPr>
              <p:cNvCxnSpPr>
                <a:cxnSpLocks/>
                <a:stCxn id="175" idx="5"/>
                <a:endCxn id="186" idx="2"/>
              </p:cNvCxnSpPr>
              <p:nvPr/>
            </p:nvCxnSpPr>
            <p:spPr>
              <a:xfrm>
                <a:off x="2573860" y="3692882"/>
                <a:ext cx="94680" cy="4157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0757556-1A96-A62C-17E6-8B64FB8E2C13}"/>
                  </a:ext>
                </a:extLst>
              </p:cNvPr>
              <p:cNvCxnSpPr>
                <a:cxnSpLocks/>
                <a:stCxn id="186" idx="6"/>
                <a:endCxn id="176" idx="3"/>
              </p:cNvCxnSpPr>
              <p:nvPr/>
            </p:nvCxnSpPr>
            <p:spPr>
              <a:xfrm flipV="1">
                <a:off x="2714259" y="3686565"/>
                <a:ext cx="108471" cy="47894"/>
              </a:xfrm>
              <a:prstGeom prst="line">
                <a:avLst/>
              </a:prstGeom>
              <a:solidFill>
                <a:srgbClr val="0070C0"/>
              </a:solidFill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61BB5B13-E0F6-3367-D259-C774D6DC3EA6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2855059" y="3686565"/>
                <a:ext cx="62109" cy="88541"/>
              </a:xfrm>
              <a:prstGeom prst="line">
                <a:avLst/>
              </a:prstGeom>
              <a:solidFill>
                <a:srgbClr val="0070C0"/>
              </a:solidFill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8EE7D06-7856-19C3-5770-13B42E112FBB}"/>
                  </a:ext>
                </a:extLst>
              </p:cNvPr>
              <p:cNvCxnSpPr>
                <a:cxnSpLocks/>
                <a:stCxn id="175" idx="4"/>
                <a:endCxn id="173" idx="7"/>
              </p:cNvCxnSpPr>
              <p:nvPr/>
            </p:nvCxnSpPr>
            <p:spPr>
              <a:xfrm flipH="1">
                <a:off x="2466459" y="3699577"/>
                <a:ext cx="91237" cy="8774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2B683248-E2A4-88ED-7F3C-C2DA2986FA79}"/>
                  </a:ext>
                </a:extLst>
              </p:cNvPr>
              <p:cNvCxnSpPr>
                <a:cxnSpLocks/>
                <a:stCxn id="186" idx="3"/>
                <a:endCxn id="172" idx="7"/>
              </p:cNvCxnSpPr>
              <p:nvPr/>
            </p:nvCxnSpPr>
            <p:spPr>
              <a:xfrm flipH="1">
                <a:off x="2437101" y="3750623"/>
                <a:ext cx="238134" cy="50885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C9653214-1F6B-E29B-E7E4-611526C684A6}"/>
                  </a:ext>
                </a:extLst>
              </p:cNvPr>
              <p:cNvCxnSpPr>
                <a:cxnSpLocks/>
                <a:stCxn id="186" idx="5"/>
                <a:endCxn id="171" idx="1"/>
              </p:cNvCxnSpPr>
              <p:nvPr/>
            </p:nvCxnSpPr>
            <p:spPr>
              <a:xfrm>
                <a:off x="2707564" y="3750623"/>
                <a:ext cx="227447" cy="50885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63ED74F6-0F84-F8E2-F528-1BCF797272E9}"/>
                  </a:ext>
                </a:extLst>
              </p:cNvPr>
              <p:cNvSpPr/>
              <p:nvPr/>
            </p:nvSpPr>
            <p:spPr>
              <a:xfrm>
                <a:off x="2668540" y="3711599"/>
                <a:ext cx="45719" cy="45719"/>
              </a:xfrm>
              <a:prstGeom prst="ellipse">
                <a:avLst/>
              </a:prstGeom>
              <a:solidFill>
                <a:srgbClr val="4472C4"/>
              </a:solidFill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264950C-4E4D-4EF3-AFCA-EE02A18CEC25}"/>
                </a:ext>
              </a:extLst>
            </p:cNvPr>
            <p:cNvCxnSpPr>
              <a:stCxn id="186" idx="7"/>
              <a:endCxn id="203" idx="3"/>
            </p:cNvCxnSpPr>
            <p:nvPr/>
          </p:nvCxnSpPr>
          <p:spPr>
            <a:xfrm flipV="1">
              <a:off x="2707564" y="3640921"/>
              <a:ext cx="66806" cy="77373"/>
            </a:xfrm>
            <a:prstGeom prst="line">
              <a:avLst/>
            </a:prstGeom>
            <a:solidFill>
              <a:srgbClr val="4472C4">
                <a:alpha val="25098"/>
              </a:srgbClr>
            </a:solidFill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40A4DA7-2FC0-E7AA-B963-63D23F6F99E5}"/>
                </a:ext>
              </a:extLst>
            </p:cNvPr>
            <p:cNvCxnSpPr>
              <a:cxnSpLocks/>
              <a:stCxn id="176" idx="7"/>
              <a:endCxn id="193" idx="3"/>
            </p:cNvCxnSpPr>
            <p:nvPr/>
          </p:nvCxnSpPr>
          <p:spPr>
            <a:xfrm flipV="1">
              <a:off x="2855059" y="3576863"/>
              <a:ext cx="66806" cy="77373"/>
            </a:xfrm>
            <a:prstGeom prst="line">
              <a:avLst/>
            </a:prstGeom>
            <a:solidFill>
              <a:srgbClr val="4472C4">
                <a:alpha val="25098"/>
              </a:srgbClr>
            </a:solidFill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AE41AD6-031C-5E42-522A-D0DE057547EF}"/>
                </a:ext>
              </a:extLst>
            </p:cNvPr>
            <p:cNvCxnSpPr>
              <a:cxnSpLocks/>
              <a:stCxn id="174" idx="7"/>
              <a:endCxn id="191" idx="3"/>
            </p:cNvCxnSpPr>
            <p:nvPr/>
          </p:nvCxnSpPr>
          <p:spPr>
            <a:xfrm flipV="1">
              <a:off x="2949497" y="3697733"/>
              <a:ext cx="66806" cy="77373"/>
            </a:xfrm>
            <a:prstGeom prst="line">
              <a:avLst/>
            </a:prstGeom>
            <a:solidFill>
              <a:srgbClr val="4472C4">
                <a:alpha val="25098"/>
              </a:srgbClr>
            </a:solidFill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B7A4E66-A2E4-54C7-94DE-1CDDFC2D3479}"/>
                </a:ext>
              </a:extLst>
            </p:cNvPr>
            <p:cNvCxnSpPr>
              <a:cxnSpLocks/>
              <a:stCxn id="191" idx="7"/>
              <a:endCxn id="208" idx="3"/>
            </p:cNvCxnSpPr>
            <p:nvPr/>
          </p:nvCxnSpPr>
          <p:spPr>
            <a:xfrm flipV="1">
              <a:off x="3048632" y="3580167"/>
              <a:ext cx="84556" cy="85237"/>
            </a:xfrm>
            <a:prstGeom prst="line">
              <a:avLst/>
            </a:prstGeom>
            <a:solidFill>
              <a:srgbClr val="4472C4">
                <a:alpha val="25098"/>
              </a:srgbClr>
            </a:solidFill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35611D8-50AE-34C7-411D-E0C5B4293920}"/>
                </a:ext>
              </a:extLst>
            </p:cNvPr>
            <p:cNvCxnSpPr>
              <a:cxnSpLocks/>
              <a:stCxn id="193" idx="7"/>
              <a:endCxn id="210" idx="3"/>
            </p:cNvCxnSpPr>
            <p:nvPr/>
          </p:nvCxnSpPr>
          <p:spPr>
            <a:xfrm flipV="1">
              <a:off x="2954194" y="3459297"/>
              <a:ext cx="84556" cy="85237"/>
            </a:xfrm>
            <a:prstGeom prst="line">
              <a:avLst/>
            </a:prstGeom>
            <a:solidFill>
              <a:srgbClr val="4472C4"/>
            </a:solidFill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ABA952F9-B97C-E1C4-4514-43A496800C36}"/>
                </a:ext>
              </a:extLst>
            </p:cNvPr>
            <p:cNvCxnSpPr>
              <a:cxnSpLocks/>
              <a:stCxn id="203" idx="7"/>
              <a:endCxn id="220" idx="3"/>
            </p:cNvCxnSpPr>
            <p:nvPr/>
          </p:nvCxnSpPr>
          <p:spPr>
            <a:xfrm flipV="1">
              <a:off x="2806699" y="3523355"/>
              <a:ext cx="84556" cy="85237"/>
            </a:xfrm>
            <a:prstGeom prst="line">
              <a:avLst/>
            </a:prstGeom>
            <a:solidFill>
              <a:srgbClr val="4472C4">
                <a:alpha val="25098"/>
              </a:srgbClr>
            </a:solidFill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A3280D3-72B4-428E-7B01-7FB9FEB36797}"/>
                </a:ext>
              </a:extLst>
            </p:cNvPr>
            <p:cNvCxnSpPr>
              <a:cxnSpLocks/>
              <a:stCxn id="189" idx="7"/>
              <a:endCxn id="206" idx="3"/>
            </p:cNvCxnSpPr>
            <p:nvPr/>
          </p:nvCxnSpPr>
          <p:spPr>
            <a:xfrm flipV="1">
              <a:off x="2536236" y="4064541"/>
              <a:ext cx="84556" cy="85237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A570C24-A0C7-12F2-B892-82E1B6C4188E}"/>
                </a:ext>
              </a:extLst>
            </p:cNvPr>
            <p:cNvCxnSpPr>
              <a:cxnSpLocks/>
              <a:stCxn id="172" idx="7"/>
              <a:endCxn id="189" idx="3"/>
            </p:cNvCxnSpPr>
            <p:nvPr/>
          </p:nvCxnSpPr>
          <p:spPr>
            <a:xfrm flipV="1">
              <a:off x="2437101" y="4182107"/>
              <a:ext cx="66806" cy="77373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F21FB4A-4AA3-5141-07AE-A56AAC53BBEA}"/>
                </a:ext>
              </a:extLst>
            </p:cNvPr>
            <p:cNvGrpSpPr/>
            <p:nvPr/>
          </p:nvGrpSpPr>
          <p:grpSpPr>
            <a:xfrm>
              <a:off x="2722983" y="3303537"/>
              <a:ext cx="575958" cy="650963"/>
              <a:chOff x="2398077" y="3647541"/>
              <a:chExt cx="575958" cy="650963"/>
            </a:xfrm>
            <a:solidFill>
              <a:srgbClr val="4472C4">
                <a:alpha val="25098"/>
              </a:srgbClr>
            </a:solidFill>
          </p:grpSpPr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6CA0CF6E-58C8-8A97-81F1-81396FE63813}"/>
                  </a:ext>
                </a:extLst>
              </p:cNvPr>
              <p:cNvSpPr/>
              <p:nvPr/>
            </p:nvSpPr>
            <p:spPr>
              <a:xfrm>
                <a:off x="2665363" y="4169508"/>
                <a:ext cx="45719" cy="45719"/>
              </a:xfrm>
              <a:prstGeom prst="ellipse">
                <a:avLst/>
              </a:prstGeom>
              <a:solidFill>
                <a:srgbClr val="00B050">
                  <a:alpha val="25098"/>
                </a:srgbClr>
              </a:solidFill>
              <a:ln>
                <a:solidFill>
                  <a:srgbClr val="00B05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DD6B0826-C79E-7E60-DA62-27C985D44A34}"/>
                  </a:ext>
                </a:extLst>
              </p:cNvPr>
              <p:cNvSpPr/>
              <p:nvPr/>
            </p:nvSpPr>
            <p:spPr>
              <a:xfrm>
                <a:off x="2928316" y="4252785"/>
                <a:ext cx="45719" cy="45719"/>
              </a:xfrm>
              <a:prstGeom prst="ellipse">
                <a:avLst/>
              </a:prstGeom>
              <a:solidFill>
                <a:srgbClr val="00B050">
                  <a:alpha val="25098"/>
                </a:srgbClr>
              </a:solidFill>
              <a:ln>
                <a:solidFill>
                  <a:srgbClr val="00B05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042D504B-4934-3F72-BB76-44C082E32331}"/>
                  </a:ext>
                </a:extLst>
              </p:cNvPr>
              <p:cNvSpPr/>
              <p:nvPr/>
            </p:nvSpPr>
            <p:spPr>
              <a:xfrm>
                <a:off x="2398077" y="4252785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DB59D172-E7C8-7A68-D7EA-F3CDF87F1F9B}"/>
                  </a:ext>
                </a:extLst>
              </p:cNvPr>
              <p:cNvSpPr/>
              <p:nvPr/>
            </p:nvSpPr>
            <p:spPr>
              <a:xfrm>
                <a:off x="2427435" y="3780630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09543853-35CE-D4F4-17F0-70CBD70B6E31}"/>
                  </a:ext>
                </a:extLst>
              </p:cNvPr>
              <p:cNvSpPr/>
              <p:nvPr/>
            </p:nvSpPr>
            <p:spPr>
              <a:xfrm>
                <a:off x="2910473" y="3768411"/>
                <a:ext cx="45719" cy="45719"/>
              </a:xfrm>
              <a:prstGeom prst="ellipse">
                <a:avLst/>
              </a:prstGeom>
              <a:solidFill>
                <a:srgbClr val="4472C4">
                  <a:alpha val="25098"/>
                </a:srgbClr>
              </a:solidFill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EBC07ABA-1A0E-4BD8-C7F5-375C65F5B7E0}"/>
                  </a:ext>
                </a:extLst>
              </p:cNvPr>
              <p:cNvSpPr/>
              <p:nvPr/>
            </p:nvSpPr>
            <p:spPr>
              <a:xfrm>
                <a:off x="2534836" y="3653858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CF9F45E8-5F41-3221-9739-8D49093E47B9}"/>
                  </a:ext>
                </a:extLst>
              </p:cNvPr>
              <p:cNvSpPr/>
              <p:nvPr/>
            </p:nvSpPr>
            <p:spPr>
              <a:xfrm>
                <a:off x="2816035" y="3647541"/>
                <a:ext cx="45719" cy="45719"/>
              </a:xfrm>
              <a:prstGeom prst="ellipse">
                <a:avLst/>
              </a:prstGeom>
              <a:solidFill>
                <a:srgbClr val="4472C4">
                  <a:alpha val="25098"/>
                </a:srgbClr>
              </a:solidFill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83DCA071-517C-36A9-2F2A-6DA1E1949A36}"/>
                  </a:ext>
                </a:extLst>
              </p:cNvPr>
              <p:cNvCxnSpPr>
                <a:cxnSpLocks/>
                <a:stCxn id="169" idx="4"/>
                <a:endCxn id="154" idx="0"/>
              </p:cNvCxnSpPr>
              <p:nvPr/>
            </p:nvCxnSpPr>
            <p:spPr>
              <a:xfrm flipH="1">
                <a:off x="2688223" y="3757318"/>
                <a:ext cx="3177" cy="412190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371B4872-45B4-E6D9-8A16-2F0E22AB75A1}"/>
                  </a:ext>
                </a:extLst>
              </p:cNvPr>
              <p:cNvCxnSpPr>
                <a:cxnSpLocks/>
                <a:stCxn id="154" idx="2"/>
                <a:endCxn id="156" idx="7"/>
              </p:cNvCxnSpPr>
              <p:nvPr/>
            </p:nvCxnSpPr>
            <p:spPr>
              <a:xfrm flipH="1">
                <a:off x="2437101" y="4192368"/>
                <a:ext cx="228262" cy="67112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21761087-0211-95E4-7933-2D2DD0DACF47}"/>
                  </a:ext>
                </a:extLst>
              </p:cNvPr>
              <p:cNvCxnSpPr>
                <a:cxnSpLocks/>
                <a:stCxn id="155" idx="1"/>
                <a:endCxn id="154" idx="6"/>
              </p:cNvCxnSpPr>
              <p:nvPr/>
            </p:nvCxnSpPr>
            <p:spPr>
              <a:xfrm flipH="1" flipV="1">
                <a:off x="2711082" y="4192368"/>
                <a:ext cx="223929" cy="67112"/>
              </a:xfrm>
              <a:prstGeom prst="line">
                <a:avLst/>
              </a:prstGeom>
              <a:solidFill>
                <a:srgbClr val="00B050">
                  <a:alpha val="25098"/>
                </a:srgbClr>
              </a:solidFill>
              <a:ln w="19050">
                <a:solidFill>
                  <a:srgbClr val="00B050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FE04F064-B3F3-3A42-96C2-ED932FA3CF0B}"/>
                  </a:ext>
                </a:extLst>
              </p:cNvPr>
              <p:cNvCxnSpPr>
                <a:cxnSpLocks/>
                <a:stCxn id="159" idx="5"/>
                <a:endCxn id="169" idx="2"/>
              </p:cNvCxnSpPr>
              <p:nvPr/>
            </p:nvCxnSpPr>
            <p:spPr>
              <a:xfrm>
                <a:off x="2573860" y="3692882"/>
                <a:ext cx="94680" cy="41577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F742210F-D73C-E0FF-5CB6-651F468D06C8}"/>
                  </a:ext>
                </a:extLst>
              </p:cNvPr>
              <p:cNvCxnSpPr>
                <a:cxnSpLocks/>
                <a:stCxn id="169" idx="6"/>
                <a:endCxn id="160" idx="3"/>
              </p:cNvCxnSpPr>
              <p:nvPr/>
            </p:nvCxnSpPr>
            <p:spPr>
              <a:xfrm flipV="1">
                <a:off x="2714259" y="3686565"/>
                <a:ext cx="108471" cy="47894"/>
              </a:xfrm>
              <a:prstGeom prst="line">
                <a:avLst/>
              </a:prstGeom>
              <a:solidFill>
                <a:srgbClr val="C00000">
                  <a:alpha val="25098"/>
                </a:srgbClr>
              </a:solidFill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A2BFBBDE-BCE3-A353-7CC6-F16613BDA4DE}"/>
                  </a:ext>
                </a:extLst>
              </p:cNvPr>
              <p:cNvCxnSpPr>
                <a:cxnSpLocks/>
                <a:stCxn id="160" idx="5"/>
                <a:endCxn id="158" idx="1"/>
              </p:cNvCxnSpPr>
              <p:nvPr/>
            </p:nvCxnSpPr>
            <p:spPr>
              <a:xfrm>
                <a:off x="2855059" y="3686565"/>
                <a:ext cx="62109" cy="88541"/>
              </a:xfrm>
              <a:prstGeom prst="line">
                <a:avLst/>
              </a:prstGeom>
              <a:solidFill>
                <a:srgbClr val="4472C4">
                  <a:alpha val="25098"/>
                </a:srgbClr>
              </a:solidFill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6051E55A-9A05-B256-2960-BC3AA097BC5C}"/>
                  </a:ext>
                </a:extLst>
              </p:cNvPr>
              <p:cNvCxnSpPr>
                <a:cxnSpLocks/>
                <a:stCxn id="159" idx="4"/>
                <a:endCxn id="157" idx="7"/>
              </p:cNvCxnSpPr>
              <p:nvPr/>
            </p:nvCxnSpPr>
            <p:spPr>
              <a:xfrm flipH="1">
                <a:off x="2466459" y="3699577"/>
                <a:ext cx="91237" cy="87748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3EE89EA8-63B3-16B0-8C9B-1F452E33F36B}"/>
                  </a:ext>
                </a:extLst>
              </p:cNvPr>
              <p:cNvCxnSpPr>
                <a:cxnSpLocks/>
                <a:stCxn id="169" idx="5"/>
                <a:endCxn id="155" idx="1"/>
              </p:cNvCxnSpPr>
              <p:nvPr/>
            </p:nvCxnSpPr>
            <p:spPr>
              <a:xfrm>
                <a:off x="2707564" y="3750623"/>
                <a:ext cx="227447" cy="508857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8940BDCC-1473-551A-C529-390746F2AB3A}"/>
                  </a:ext>
                </a:extLst>
              </p:cNvPr>
              <p:cNvSpPr/>
              <p:nvPr/>
            </p:nvSpPr>
            <p:spPr>
              <a:xfrm>
                <a:off x="2668540" y="3711599"/>
                <a:ext cx="45719" cy="45719"/>
              </a:xfrm>
              <a:prstGeom prst="ellipse">
                <a:avLst/>
              </a:prstGeom>
              <a:solidFill>
                <a:srgbClr val="4472C4">
                  <a:alpha val="25098"/>
                </a:srgbClr>
              </a:solidFill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EB421B2-AE61-88A3-8BC4-86F4ACB268FD}"/>
                </a:ext>
              </a:extLst>
            </p:cNvPr>
            <p:cNvCxnSpPr>
              <a:cxnSpLocks/>
              <a:stCxn id="206" idx="7"/>
              <a:endCxn id="156" idx="3"/>
            </p:cNvCxnSpPr>
            <p:nvPr/>
          </p:nvCxnSpPr>
          <p:spPr>
            <a:xfrm flipV="1">
              <a:off x="2653121" y="3947805"/>
              <a:ext cx="76557" cy="84407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00AD9B7-638C-7E07-886D-D81F1ED1F582}"/>
                </a:ext>
              </a:extLst>
            </p:cNvPr>
            <p:cNvCxnSpPr>
              <a:cxnSpLocks/>
              <a:stCxn id="204" idx="7"/>
              <a:endCxn id="154" idx="3"/>
            </p:cNvCxnSpPr>
            <p:nvPr/>
          </p:nvCxnSpPr>
          <p:spPr>
            <a:xfrm flipV="1">
              <a:off x="2920407" y="3864528"/>
              <a:ext cx="76557" cy="84407"/>
            </a:xfrm>
            <a:prstGeom prst="line">
              <a:avLst/>
            </a:prstGeom>
            <a:solidFill>
              <a:srgbClr val="00B050">
                <a:alpha val="25098"/>
              </a:srgbClr>
            </a:solidFill>
            <a:ln w="19050">
              <a:solidFill>
                <a:srgbClr val="00B050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C8E7D9A-BFCF-4359-3009-4A277EEEDA3B}"/>
                </a:ext>
              </a:extLst>
            </p:cNvPr>
            <p:cNvCxnSpPr>
              <a:cxnSpLocks/>
              <a:stCxn id="187" idx="7"/>
              <a:endCxn id="204" idx="3"/>
            </p:cNvCxnSpPr>
            <p:nvPr/>
          </p:nvCxnSpPr>
          <p:spPr>
            <a:xfrm flipV="1">
              <a:off x="2803522" y="3981264"/>
              <a:ext cx="84556" cy="85237"/>
            </a:xfrm>
            <a:prstGeom prst="line">
              <a:avLst/>
            </a:prstGeom>
            <a:solidFill>
              <a:srgbClr val="00B050">
                <a:alpha val="25098"/>
              </a:srgbClr>
            </a:solidFill>
            <a:ln w="19050">
              <a:solidFill>
                <a:srgbClr val="00B050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63D114F-12B7-967B-00C0-0B8C034DF4F2}"/>
                </a:ext>
              </a:extLst>
            </p:cNvPr>
            <p:cNvCxnSpPr>
              <a:cxnSpLocks/>
              <a:stCxn id="170" idx="7"/>
              <a:endCxn id="187" idx="3"/>
            </p:cNvCxnSpPr>
            <p:nvPr/>
          </p:nvCxnSpPr>
          <p:spPr>
            <a:xfrm flipV="1">
              <a:off x="2704387" y="4098830"/>
              <a:ext cx="66806" cy="77373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D750A42-689B-EFEB-EE2E-8C047C3C1039}"/>
                </a:ext>
              </a:extLst>
            </p:cNvPr>
            <p:cNvCxnSpPr>
              <a:cxnSpLocks/>
              <a:stCxn id="171" idx="7"/>
              <a:endCxn id="188" idx="3"/>
            </p:cNvCxnSpPr>
            <p:nvPr/>
          </p:nvCxnSpPr>
          <p:spPr>
            <a:xfrm flipV="1">
              <a:off x="2967340" y="4182107"/>
              <a:ext cx="66806" cy="77373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8DA05A6-B8A8-AC38-EDC4-736932C2A791}"/>
                </a:ext>
              </a:extLst>
            </p:cNvPr>
            <p:cNvCxnSpPr>
              <a:cxnSpLocks/>
              <a:stCxn id="188" idx="7"/>
              <a:endCxn id="205" idx="3"/>
            </p:cNvCxnSpPr>
            <p:nvPr/>
          </p:nvCxnSpPr>
          <p:spPr>
            <a:xfrm flipV="1">
              <a:off x="3066475" y="4064541"/>
              <a:ext cx="84556" cy="85237"/>
            </a:xfrm>
            <a:prstGeom prst="line">
              <a:avLst/>
            </a:prstGeom>
            <a:solidFill>
              <a:srgbClr val="00B050">
                <a:alpha val="25098"/>
              </a:srgbClr>
            </a:solidFill>
            <a:ln w="19050">
              <a:solidFill>
                <a:srgbClr val="00B050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30E314A-560D-4353-73BC-6BB33FAD9AFE}"/>
                </a:ext>
              </a:extLst>
            </p:cNvPr>
            <p:cNvCxnSpPr>
              <a:cxnSpLocks/>
              <a:stCxn id="205" idx="7"/>
              <a:endCxn id="155" idx="3"/>
            </p:cNvCxnSpPr>
            <p:nvPr/>
          </p:nvCxnSpPr>
          <p:spPr>
            <a:xfrm flipV="1">
              <a:off x="3183360" y="3947805"/>
              <a:ext cx="76557" cy="84407"/>
            </a:xfrm>
            <a:prstGeom prst="line">
              <a:avLst/>
            </a:prstGeom>
            <a:solidFill>
              <a:srgbClr val="00B050">
                <a:alpha val="25098"/>
              </a:srgbClr>
            </a:solidFill>
            <a:ln w="19050">
              <a:solidFill>
                <a:srgbClr val="00B050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4399B32-AF04-122F-9273-BCBABE5EF916}"/>
                </a:ext>
              </a:extLst>
            </p:cNvPr>
            <p:cNvCxnSpPr>
              <a:cxnSpLocks/>
              <a:stCxn id="220" idx="7"/>
              <a:endCxn id="169" idx="3"/>
            </p:cNvCxnSpPr>
            <p:nvPr/>
          </p:nvCxnSpPr>
          <p:spPr>
            <a:xfrm flipV="1">
              <a:off x="2923584" y="3406619"/>
              <a:ext cx="76557" cy="84407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3720012-2D42-0FED-F224-1B14774731BA}"/>
                </a:ext>
              </a:extLst>
            </p:cNvPr>
            <p:cNvCxnSpPr>
              <a:cxnSpLocks/>
              <a:stCxn id="210" idx="7"/>
              <a:endCxn id="160" idx="3"/>
            </p:cNvCxnSpPr>
            <p:nvPr/>
          </p:nvCxnSpPr>
          <p:spPr>
            <a:xfrm flipV="1">
              <a:off x="3071079" y="3342561"/>
              <a:ext cx="76557" cy="84407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4895964-6E3B-FF98-E758-2ABFAC27E796}"/>
                </a:ext>
              </a:extLst>
            </p:cNvPr>
            <p:cNvCxnSpPr>
              <a:cxnSpLocks/>
              <a:stCxn id="208" idx="7"/>
              <a:endCxn id="158" idx="3"/>
            </p:cNvCxnSpPr>
            <p:nvPr/>
          </p:nvCxnSpPr>
          <p:spPr>
            <a:xfrm flipV="1">
              <a:off x="3165517" y="3463431"/>
              <a:ext cx="76557" cy="84407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CFDF5499-79D9-B6B8-FAF0-EA40CBC589E9}"/>
              </a:ext>
            </a:extLst>
          </p:cNvPr>
          <p:cNvGrpSpPr/>
          <p:nvPr/>
        </p:nvGrpSpPr>
        <p:grpSpPr>
          <a:xfrm>
            <a:off x="6529776" y="2735707"/>
            <a:ext cx="900864" cy="994967"/>
            <a:chOff x="2398077" y="3303537"/>
            <a:chExt cx="900864" cy="994967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1D7168F-7AD8-2CDA-F4B2-638A255CB828}"/>
                </a:ext>
              </a:extLst>
            </p:cNvPr>
            <p:cNvGrpSpPr/>
            <p:nvPr/>
          </p:nvGrpSpPr>
          <p:grpSpPr>
            <a:xfrm>
              <a:off x="2614097" y="3420273"/>
              <a:ext cx="575958" cy="650963"/>
              <a:chOff x="2398077" y="3647541"/>
              <a:chExt cx="575958" cy="650963"/>
            </a:xfrm>
            <a:solidFill>
              <a:srgbClr val="4472C4">
                <a:alpha val="25098"/>
              </a:srgbClr>
            </a:solidFill>
          </p:grpSpPr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0C8DD7C8-587F-24A5-348C-ECECA6FB0B95}"/>
                  </a:ext>
                </a:extLst>
              </p:cNvPr>
              <p:cNvSpPr/>
              <p:nvPr/>
            </p:nvSpPr>
            <p:spPr>
              <a:xfrm>
                <a:off x="2665363" y="4169508"/>
                <a:ext cx="45719" cy="45719"/>
              </a:xfrm>
              <a:prstGeom prst="ellipse">
                <a:avLst/>
              </a:prstGeom>
              <a:solidFill>
                <a:srgbClr val="00B050">
                  <a:alpha val="25098"/>
                </a:srgbClr>
              </a:solidFill>
              <a:ln>
                <a:solidFill>
                  <a:srgbClr val="00B05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C7F8B837-AA2C-4122-CA66-F8EF5BC24AC0}"/>
                  </a:ext>
                </a:extLst>
              </p:cNvPr>
              <p:cNvSpPr/>
              <p:nvPr/>
            </p:nvSpPr>
            <p:spPr>
              <a:xfrm>
                <a:off x="2928316" y="4252785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F283943D-6546-02D5-18D4-B80F753DDAED}"/>
                  </a:ext>
                </a:extLst>
              </p:cNvPr>
              <p:cNvSpPr/>
              <p:nvPr/>
            </p:nvSpPr>
            <p:spPr>
              <a:xfrm>
                <a:off x="2398077" y="4252785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CA204D20-A539-916D-3A5B-47393577ACC3}"/>
                  </a:ext>
                </a:extLst>
              </p:cNvPr>
              <p:cNvSpPr/>
              <p:nvPr/>
            </p:nvSpPr>
            <p:spPr>
              <a:xfrm>
                <a:off x="2427435" y="3780630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9789F8C4-DA4C-0DE4-C61A-B73F708D8563}"/>
                  </a:ext>
                </a:extLst>
              </p:cNvPr>
              <p:cNvSpPr/>
              <p:nvPr/>
            </p:nvSpPr>
            <p:spPr>
              <a:xfrm>
                <a:off x="2910473" y="3768411"/>
                <a:ext cx="45719" cy="45719"/>
              </a:xfrm>
              <a:prstGeom prst="ellipse">
                <a:avLst/>
              </a:prstGeom>
              <a:solidFill>
                <a:srgbClr val="4472C4">
                  <a:alpha val="25098"/>
                </a:srgbClr>
              </a:solidFill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9F25F480-EBFA-3325-2614-5995D3E8B6A2}"/>
                  </a:ext>
                </a:extLst>
              </p:cNvPr>
              <p:cNvSpPr/>
              <p:nvPr/>
            </p:nvSpPr>
            <p:spPr>
              <a:xfrm>
                <a:off x="2534836" y="3653858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52D6D356-5DA8-1E76-6E60-69DEF55A4B6A}"/>
                  </a:ext>
                </a:extLst>
              </p:cNvPr>
              <p:cNvSpPr/>
              <p:nvPr/>
            </p:nvSpPr>
            <p:spPr>
              <a:xfrm>
                <a:off x="2816035" y="3647541"/>
                <a:ext cx="45719" cy="45719"/>
              </a:xfrm>
              <a:prstGeom prst="ellipse">
                <a:avLst/>
              </a:prstGeom>
              <a:solidFill>
                <a:srgbClr val="4472C4">
                  <a:alpha val="25098"/>
                </a:srgbClr>
              </a:solidFill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4D382D1E-6BC7-81FB-81F3-022F5ED02103}"/>
                  </a:ext>
                </a:extLst>
              </p:cNvPr>
              <p:cNvCxnSpPr>
                <a:cxnSpLocks/>
                <a:stCxn id="310" idx="4"/>
                <a:endCxn id="294" idx="0"/>
              </p:cNvCxnSpPr>
              <p:nvPr/>
            </p:nvCxnSpPr>
            <p:spPr>
              <a:xfrm flipH="1">
                <a:off x="2688223" y="3757318"/>
                <a:ext cx="3177" cy="412190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325B4B14-02FF-EC3A-9A52-0EBE12B7A01E}"/>
                  </a:ext>
                </a:extLst>
              </p:cNvPr>
              <p:cNvCxnSpPr>
                <a:cxnSpLocks/>
                <a:stCxn id="294" idx="2"/>
                <a:endCxn id="296" idx="7"/>
              </p:cNvCxnSpPr>
              <p:nvPr/>
            </p:nvCxnSpPr>
            <p:spPr>
              <a:xfrm flipH="1">
                <a:off x="2437101" y="4192368"/>
                <a:ext cx="228262" cy="67112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4441DA75-CA69-D5AA-A05D-5C3EC83DDEB3}"/>
                  </a:ext>
                </a:extLst>
              </p:cNvPr>
              <p:cNvCxnSpPr>
                <a:cxnSpLocks/>
                <a:stCxn id="295" idx="1"/>
                <a:endCxn id="294" idx="6"/>
              </p:cNvCxnSpPr>
              <p:nvPr/>
            </p:nvCxnSpPr>
            <p:spPr>
              <a:xfrm flipH="1" flipV="1">
                <a:off x="2711082" y="4192368"/>
                <a:ext cx="223929" cy="67112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5E9B5B41-DD8C-D665-001A-16363C732913}"/>
                  </a:ext>
                </a:extLst>
              </p:cNvPr>
              <p:cNvCxnSpPr>
                <a:cxnSpLocks/>
                <a:stCxn id="299" idx="5"/>
                <a:endCxn id="310" idx="2"/>
              </p:cNvCxnSpPr>
              <p:nvPr/>
            </p:nvCxnSpPr>
            <p:spPr>
              <a:xfrm>
                <a:off x="2573860" y="3692882"/>
                <a:ext cx="94680" cy="41577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F439205-814B-BB20-F1CB-4D2383ABDEAA}"/>
                  </a:ext>
                </a:extLst>
              </p:cNvPr>
              <p:cNvCxnSpPr>
                <a:cxnSpLocks/>
                <a:stCxn id="310" idx="6"/>
                <a:endCxn id="300" idx="3"/>
              </p:cNvCxnSpPr>
              <p:nvPr/>
            </p:nvCxnSpPr>
            <p:spPr>
              <a:xfrm flipV="1">
                <a:off x="2714259" y="3686565"/>
                <a:ext cx="108471" cy="47894"/>
              </a:xfrm>
              <a:prstGeom prst="line">
                <a:avLst/>
              </a:prstGeom>
              <a:solidFill>
                <a:srgbClr val="C00000">
                  <a:alpha val="25098"/>
                </a:srgbClr>
              </a:solidFill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4A6922E2-3DAC-2981-497E-35CCCBAF494C}"/>
                  </a:ext>
                </a:extLst>
              </p:cNvPr>
              <p:cNvCxnSpPr>
                <a:cxnSpLocks/>
                <a:stCxn id="300" idx="5"/>
                <a:endCxn id="298" idx="1"/>
              </p:cNvCxnSpPr>
              <p:nvPr/>
            </p:nvCxnSpPr>
            <p:spPr>
              <a:xfrm>
                <a:off x="2855059" y="3686565"/>
                <a:ext cx="62109" cy="88541"/>
              </a:xfrm>
              <a:prstGeom prst="line">
                <a:avLst/>
              </a:prstGeom>
              <a:solidFill>
                <a:srgbClr val="4472C4">
                  <a:alpha val="25098"/>
                </a:srgbClr>
              </a:solidFill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9DC05D5B-768F-E769-9A62-771A60109A92}"/>
                  </a:ext>
                </a:extLst>
              </p:cNvPr>
              <p:cNvCxnSpPr>
                <a:cxnSpLocks/>
                <a:stCxn id="299" idx="4"/>
                <a:endCxn id="297" idx="7"/>
              </p:cNvCxnSpPr>
              <p:nvPr/>
            </p:nvCxnSpPr>
            <p:spPr>
              <a:xfrm flipH="1">
                <a:off x="2466459" y="3699577"/>
                <a:ext cx="91237" cy="87748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1A5EDE10-8574-9C6A-63BB-7A9BCFBD417E}"/>
                  </a:ext>
                </a:extLst>
              </p:cNvPr>
              <p:cNvCxnSpPr>
                <a:cxnSpLocks/>
                <a:stCxn id="310" idx="3"/>
                <a:endCxn id="296" idx="7"/>
              </p:cNvCxnSpPr>
              <p:nvPr/>
            </p:nvCxnSpPr>
            <p:spPr>
              <a:xfrm flipH="1">
                <a:off x="2437101" y="3750623"/>
                <a:ext cx="238134" cy="508857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075A9D1D-951D-C7A3-1077-443DF6160648}"/>
                  </a:ext>
                </a:extLst>
              </p:cNvPr>
              <p:cNvCxnSpPr>
                <a:cxnSpLocks/>
                <a:stCxn id="310" idx="5"/>
                <a:endCxn id="295" idx="1"/>
              </p:cNvCxnSpPr>
              <p:nvPr/>
            </p:nvCxnSpPr>
            <p:spPr>
              <a:xfrm>
                <a:off x="2707564" y="3750623"/>
                <a:ext cx="227447" cy="508857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2171D5C3-966D-1910-6493-16240E024AD8}"/>
                  </a:ext>
                </a:extLst>
              </p:cNvPr>
              <p:cNvSpPr/>
              <p:nvPr/>
            </p:nvSpPr>
            <p:spPr>
              <a:xfrm>
                <a:off x="2668540" y="3711599"/>
                <a:ext cx="45719" cy="45719"/>
              </a:xfrm>
              <a:prstGeom prst="ellipse">
                <a:avLst/>
              </a:prstGeom>
              <a:solidFill>
                <a:srgbClr val="4472C4">
                  <a:alpha val="25098"/>
                </a:srgbClr>
              </a:solidFill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E5B9D19D-C789-A74A-40DE-C3D27061A334}"/>
                </a:ext>
              </a:extLst>
            </p:cNvPr>
            <p:cNvGrpSpPr/>
            <p:nvPr/>
          </p:nvGrpSpPr>
          <p:grpSpPr>
            <a:xfrm>
              <a:off x="2497212" y="3537839"/>
              <a:ext cx="575958" cy="650963"/>
              <a:chOff x="2398077" y="3647541"/>
              <a:chExt cx="575958" cy="650963"/>
            </a:xfrm>
            <a:solidFill>
              <a:srgbClr val="4472C4">
                <a:alpha val="25098"/>
              </a:srgbClr>
            </a:solidFill>
          </p:grpSpPr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BA0B48F9-51C9-4126-BFCD-A2E15CB57764}"/>
                  </a:ext>
                </a:extLst>
              </p:cNvPr>
              <p:cNvSpPr/>
              <p:nvPr/>
            </p:nvSpPr>
            <p:spPr>
              <a:xfrm>
                <a:off x="2665363" y="4169508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616C2597-0D22-D26A-CDAF-DB46FD6F6378}"/>
                  </a:ext>
                </a:extLst>
              </p:cNvPr>
              <p:cNvSpPr/>
              <p:nvPr/>
            </p:nvSpPr>
            <p:spPr>
              <a:xfrm>
                <a:off x="2928316" y="4252785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F483CDD3-A428-B2A4-6C9A-07CC02AF91E1}"/>
                  </a:ext>
                </a:extLst>
              </p:cNvPr>
              <p:cNvSpPr/>
              <p:nvPr/>
            </p:nvSpPr>
            <p:spPr>
              <a:xfrm>
                <a:off x="2398077" y="4252785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0FCF970F-AF74-0867-3438-A8C28E3F47C4}"/>
                  </a:ext>
                </a:extLst>
              </p:cNvPr>
              <p:cNvSpPr/>
              <p:nvPr/>
            </p:nvSpPr>
            <p:spPr>
              <a:xfrm>
                <a:off x="2427435" y="3780630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08F52742-2619-26D1-6C85-863B7A8DFEF8}"/>
                  </a:ext>
                </a:extLst>
              </p:cNvPr>
              <p:cNvSpPr/>
              <p:nvPr/>
            </p:nvSpPr>
            <p:spPr>
              <a:xfrm>
                <a:off x="2910473" y="3768411"/>
                <a:ext cx="45719" cy="45719"/>
              </a:xfrm>
              <a:prstGeom prst="ellipse">
                <a:avLst/>
              </a:prstGeom>
              <a:solidFill>
                <a:srgbClr val="4472C4">
                  <a:alpha val="25098"/>
                </a:srgbClr>
              </a:solidFill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6EDDDBA6-969D-B3F5-498A-417AB8345E8F}"/>
                  </a:ext>
                </a:extLst>
              </p:cNvPr>
              <p:cNvSpPr/>
              <p:nvPr/>
            </p:nvSpPr>
            <p:spPr>
              <a:xfrm>
                <a:off x="2534836" y="3653858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E5EBF132-7B93-3448-DC57-FC9597AA1083}"/>
                  </a:ext>
                </a:extLst>
              </p:cNvPr>
              <p:cNvSpPr/>
              <p:nvPr/>
            </p:nvSpPr>
            <p:spPr>
              <a:xfrm>
                <a:off x="2816035" y="3647541"/>
                <a:ext cx="45719" cy="45719"/>
              </a:xfrm>
              <a:prstGeom prst="ellipse">
                <a:avLst/>
              </a:prstGeom>
              <a:solidFill>
                <a:srgbClr val="4472C4">
                  <a:alpha val="25098"/>
                </a:srgbClr>
              </a:solidFill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291685DE-469F-AFB9-458F-AAE0894BC16F}"/>
                  </a:ext>
                </a:extLst>
              </p:cNvPr>
              <p:cNvCxnSpPr>
                <a:cxnSpLocks/>
                <a:stCxn id="293" idx="4"/>
                <a:endCxn id="277" idx="0"/>
              </p:cNvCxnSpPr>
              <p:nvPr/>
            </p:nvCxnSpPr>
            <p:spPr>
              <a:xfrm flipH="1">
                <a:off x="2688223" y="3757318"/>
                <a:ext cx="3177" cy="412190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D6A226A2-A056-4E1B-DF77-120085988A0C}"/>
                  </a:ext>
                </a:extLst>
              </p:cNvPr>
              <p:cNvCxnSpPr>
                <a:cxnSpLocks/>
                <a:stCxn id="277" idx="2"/>
                <a:endCxn id="279" idx="7"/>
              </p:cNvCxnSpPr>
              <p:nvPr/>
            </p:nvCxnSpPr>
            <p:spPr>
              <a:xfrm flipH="1">
                <a:off x="2437101" y="4192368"/>
                <a:ext cx="228262" cy="67112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3E9381F3-3782-D0AB-1FC6-2AA503052186}"/>
                  </a:ext>
                </a:extLst>
              </p:cNvPr>
              <p:cNvCxnSpPr>
                <a:cxnSpLocks/>
                <a:stCxn id="278" idx="1"/>
                <a:endCxn id="277" idx="6"/>
              </p:cNvCxnSpPr>
              <p:nvPr/>
            </p:nvCxnSpPr>
            <p:spPr>
              <a:xfrm flipH="1" flipV="1">
                <a:off x="2711082" y="4192368"/>
                <a:ext cx="223929" cy="67112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43A4F546-2CDF-6CA7-0686-FA12E8DB628E}"/>
                  </a:ext>
                </a:extLst>
              </p:cNvPr>
              <p:cNvCxnSpPr>
                <a:cxnSpLocks/>
                <a:stCxn id="282" idx="5"/>
                <a:endCxn id="293" idx="2"/>
              </p:cNvCxnSpPr>
              <p:nvPr/>
            </p:nvCxnSpPr>
            <p:spPr>
              <a:xfrm>
                <a:off x="2573860" y="3692882"/>
                <a:ext cx="94680" cy="41577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96DA6F5D-2F90-ACDB-7D83-1CE5BA6FF7AE}"/>
                  </a:ext>
                </a:extLst>
              </p:cNvPr>
              <p:cNvCxnSpPr>
                <a:cxnSpLocks/>
                <a:stCxn id="293" idx="6"/>
                <a:endCxn id="283" idx="3"/>
              </p:cNvCxnSpPr>
              <p:nvPr/>
            </p:nvCxnSpPr>
            <p:spPr>
              <a:xfrm flipV="1">
                <a:off x="2714259" y="3686565"/>
                <a:ext cx="108471" cy="47894"/>
              </a:xfrm>
              <a:prstGeom prst="line">
                <a:avLst/>
              </a:prstGeom>
              <a:solidFill>
                <a:srgbClr val="C00000">
                  <a:alpha val="25098"/>
                </a:srgbClr>
              </a:solidFill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AD3F8909-8C73-46FA-5D7D-06B9BBB3284A}"/>
                  </a:ext>
                </a:extLst>
              </p:cNvPr>
              <p:cNvCxnSpPr>
                <a:cxnSpLocks/>
                <a:stCxn id="283" idx="5"/>
                <a:endCxn id="281" idx="1"/>
              </p:cNvCxnSpPr>
              <p:nvPr/>
            </p:nvCxnSpPr>
            <p:spPr>
              <a:xfrm>
                <a:off x="2855059" y="3686565"/>
                <a:ext cx="62109" cy="88541"/>
              </a:xfrm>
              <a:prstGeom prst="line">
                <a:avLst/>
              </a:prstGeom>
              <a:solidFill>
                <a:srgbClr val="4472C4">
                  <a:alpha val="25098"/>
                </a:srgbClr>
              </a:solidFill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7351A52C-50F5-D2B7-4214-D41568738B12}"/>
                  </a:ext>
                </a:extLst>
              </p:cNvPr>
              <p:cNvCxnSpPr>
                <a:cxnSpLocks/>
                <a:stCxn id="282" idx="4"/>
                <a:endCxn id="280" idx="7"/>
              </p:cNvCxnSpPr>
              <p:nvPr/>
            </p:nvCxnSpPr>
            <p:spPr>
              <a:xfrm flipH="1">
                <a:off x="2466459" y="3699577"/>
                <a:ext cx="91237" cy="87748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2B1C4F4B-28BF-2435-0A5C-697233C93545}"/>
                  </a:ext>
                </a:extLst>
              </p:cNvPr>
              <p:cNvCxnSpPr>
                <a:cxnSpLocks/>
                <a:stCxn id="293" idx="3"/>
                <a:endCxn id="279" idx="7"/>
              </p:cNvCxnSpPr>
              <p:nvPr/>
            </p:nvCxnSpPr>
            <p:spPr>
              <a:xfrm flipH="1">
                <a:off x="2437101" y="3750623"/>
                <a:ext cx="238134" cy="508857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9C22C758-1A29-678D-A683-C0D651A65DC2}"/>
                  </a:ext>
                </a:extLst>
              </p:cNvPr>
              <p:cNvCxnSpPr>
                <a:cxnSpLocks/>
                <a:stCxn id="293" idx="5"/>
                <a:endCxn id="278" idx="1"/>
              </p:cNvCxnSpPr>
              <p:nvPr/>
            </p:nvCxnSpPr>
            <p:spPr>
              <a:xfrm>
                <a:off x="2707564" y="3750623"/>
                <a:ext cx="227447" cy="508857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7D615602-6118-F101-4BA8-90A990EE8180}"/>
                  </a:ext>
                </a:extLst>
              </p:cNvPr>
              <p:cNvSpPr/>
              <p:nvPr/>
            </p:nvSpPr>
            <p:spPr>
              <a:xfrm>
                <a:off x="2668540" y="3711599"/>
                <a:ext cx="45719" cy="45719"/>
              </a:xfrm>
              <a:prstGeom prst="ellipse">
                <a:avLst/>
              </a:prstGeom>
              <a:solidFill>
                <a:srgbClr val="4472C4">
                  <a:alpha val="25098"/>
                </a:srgbClr>
              </a:solidFill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B3F17038-77AA-4D41-5EC3-A16788B9B327}"/>
                </a:ext>
              </a:extLst>
            </p:cNvPr>
            <p:cNvGrpSpPr/>
            <p:nvPr/>
          </p:nvGrpSpPr>
          <p:grpSpPr>
            <a:xfrm>
              <a:off x="2398077" y="3647541"/>
              <a:ext cx="575958" cy="650963"/>
              <a:chOff x="2398077" y="3647541"/>
              <a:chExt cx="575958" cy="650963"/>
            </a:xfrm>
          </p:grpSpPr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3B832D88-4C70-B7B6-CAB2-A6E0396D0615}"/>
                  </a:ext>
                </a:extLst>
              </p:cNvPr>
              <p:cNvSpPr/>
              <p:nvPr/>
            </p:nvSpPr>
            <p:spPr>
              <a:xfrm>
                <a:off x="2665363" y="4169508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01ED03CC-8AA7-5E5E-47BD-E3B564447C0E}"/>
                  </a:ext>
                </a:extLst>
              </p:cNvPr>
              <p:cNvSpPr/>
              <p:nvPr/>
            </p:nvSpPr>
            <p:spPr>
              <a:xfrm>
                <a:off x="2928316" y="4252785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9FA3F53C-7FD4-D791-75FA-68364487B7AE}"/>
                  </a:ext>
                </a:extLst>
              </p:cNvPr>
              <p:cNvSpPr/>
              <p:nvPr/>
            </p:nvSpPr>
            <p:spPr>
              <a:xfrm>
                <a:off x="2398077" y="4252785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9A60ED7F-D215-D7C8-9E04-E267212C12D7}"/>
                  </a:ext>
                </a:extLst>
              </p:cNvPr>
              <p:cNvSpPr/>
              <p:nvPr/>
            </p:nvSpPr>
            <p:spPr>
              <a:xfrm>
                <a:off x="2427435" y="3780630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00826A64-5F1B-2233-4AD8-C3D61BDE2F53}"/>
                  </a:ext>
                </a:extLst>
              </p:cNvPr>
              <p:cNvSpPr/>
              <p:nvPr/>
            </p:nvSpPr>
            <p:spPr>
              <a:xfrm>
                <a:off x="2910473" y="3768411"/>
                <a:ext cx="45719" cy="45719"/>
              </a:xfrm>
              <a:prstGeom prst="ellipse">
                <a:avLst/>
              </a:prstGeom>
              <a:solidFill>
                <a:srgbClr val="4472C4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26F928BD-47A8-81FB-2291-D293CDEC9D47}"/>
                  </a:ext>
                </a:extLst>
              </p:cNvPr>
              <p:cNvSpPr/>
              <p:nvPr/>
            </p:nvSpPr>
            <p:spPr>
              <a:xfrm>
                <a:off x="2534836" y="3653858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5BD2373A-9A04-8FB3-CA07-84AF52F46906}"/>
                  </a:ext>
                </a:extLst>
              </p:cNvPr>
              <p:cNvSpPr/>
              <p:nvPr/>
            </p:nvSpPr>
            <p:spPr>
              <a:xfrm>
                <a:off x="2816035" y="3647541"/>
                <a:ext cx="45719" cy="45719"/>
              </a:xfrm>
              <a:prstGeom prst="ellipse">
                <a:avLst/>
              </a:prstGeom>
              <a:solidFill>
                <a:srgbClr val="4472C4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2A692093-5B2B-3C95-060B-3072B47FCF05}"/>
                  </a:ext>
                </a:extLst>
              </p:cNvPr>
              <p:cNvCxnSpPr>
                <a:cxnSpLocks/>
                <a:stCxn id="276" idx="4"/>
                <a:endCxn id="260" idx="0"/>
              </p:cNvCxnSpPr>
              <p:nvPr/>
            </p:nvCxnSpPr>
            <p:spPr>
              <a:xfrm flipH="1">
                <a:off x="2688223" y="3757318"/>
                <a:ext cx="3177" cy="41219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0EB1837B-25D5-C432-C660-5142C789A751}"/>
                  </a:ext>
                </a:extLst>
              </p:cNvPr>
              <p:cNvCxnSpPr>
                <a:cxnSpLocks/>
                <a:stCxn id="260" idx="2"/>
                <a:endCxn id="262" idx="7"/>
              </p:cNvCxnSpPr>
              <p:nvPr/>
            </p:nvCxnSpPr>
            <p:spPr>
              <a:xfrm flipH="1">
                <a:off x="2437101" y="4192368"/>
                <a:ext cx="228262" cy="6711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E4F3E27-30B3-9BC8-5EE9-645D2D8C1D84}"/>
                  </a:ext>
                </a:extLst>
              </p:cNvPr>
              <p:cNvCxnSpPr>
                <a:cxnSpLocks/>
                <a:stCxn id="261" idx="1"/>
                <a:endCxn id="260" idx="6"/>
              </p:cNvCxnSpPr>
              <p:nvPr/>
            </p:nvCxnSpPr>
            <p:spPr>
              <a:xfrm flipH="1" flipV="1">
                <a:off x="2711082" y="4192368"/>
                <a:ext cx="223929" cy="6711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3A250932-890F-6C45-1287-906F6E4C8083}"/>
                  </a:ext>
                </a:extLst>
              </p:cNvPr>
              <p:cNvCxnSpPr>
                <a:cxnSpLocks/>
                <a:stCxn id="265" idx="5"/>
                <a:endCxn id="276" idx="2"/>
              </p:cNvCxnSpPr>
              <p:nvPr/>
            </p:nvCxnSpPr>
            <p:spPr>
              <a:xfrm>
                <a:off x="2573860" y="3692882"/>
                <a:ext cx="94680" cy="4157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0E13D90A-17EA-5BAD-0BA9-270E37E44FD8}"/>
                  </a:ext>
                </a:extLst>
              </p:cNvPr>
              <p:cNvCxnSpPr>
                <a:cxnSpLocks/>
                <a:stCxn id="276" idx="6"/>
                <a:endCxn id="266" idx="3"/>
              </p:cNvCxnSpPr>
              <p:nvPr/>
            </p:nvCxnSpPr>
            <p:spPr>
              <a:xfrm flipV="1">
                <a:off x="2714259" y="3686565"/>
                <a:ext cx="108471" cy="47894"/>
              </a:xfrm>
              <a:prstGeom prst="line">
                <a:avLst/>
              </a:prstGeom>
              <a:solidFill>
                <a:srgbClr val="4472C4"/>
              </a:solidFill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60D119B3-9C57-9E7B-BA16-2AB635828D82}"/>
                  </a:ext>
                </a:extLst>
              </p:cNvPr>
              <p:cNvCxnSpPr>
                <a:cxnSpLocks/>
                <a:stCxn id="266" idx="5"/>
                <a:endCxn id="264" idx="1"/>
              </p:cNvCxnSpPr>
              <p:nvPr/>
            </p:nvCxnSpPr>
            <p:spPr>
              <a:xfrm>
                <a:off x="2855059" y="3686565"/>
                <a:ext cx="62109" cy="88541"/>
              </a:xfrm>
              <a:prstGeom prst="line">
                <a:avLst/>
              </a:prstGeom>
              <a:solidFill>
                <a:srgbClr val="4472C4"/>
              </a:solidFill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E3506403-48E2-2BF4-A845-FE55F340F50A}"/>
                  </a:ext>
                </a:extLst>
              </p:cNvPr>
              <p:cNvCxnSpPr>
                <a:cxnSpLocks/>
                <a:stCxn id="265" idx="4"/>
                <a:endCxn id="263" idx="7"/>
              </p:cNvCxnSpPr>
              <p:nvPr/>
            </p:nvCxnSpPr>
            <p:spPr>
              <a:xfrm flipH="1">
                <a:off x="2466459" y="3699577"/>
                <a:ext cx="91237" cy="8774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2C356264-8762-B8E6-6AA8-6938129E7EF0}"/>
                  </a:ext>
                </a:extLst>
              </p:cNvPr>
              <p:cNvCxnSpPr>
                <a:cxnSpLocks/>
                <a:stCxn id="276" idx="3"/>
                <a:endCxn id="262" idx="7"/>
              </p:cNvCxnSpPr>
              <p:nvPr/>
            </p:nvCxnSpPr>
            <p:spPr>
              <a:xfrm flipH="1">
                <a:off x="2437101" y="3750623"/>
                <a:ext cx="238134" cy="50885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500DE8E8-2DB5-8446-0433-2F31AFCF1B82}"/>
                  </a:ext>
                </a:extLst>
              </p:cNvPr>
              <p:cNvCxnSpPr>
                <a:cxnSpLocks/>
                <a:stCxn id="276" idx="5"/>
                <a:endCxn id="261" idx="1"/>
              </p:cNvCxnSpPr>
              <p:nvPr/>
            </p:nvCxnSpPr>
            <p:spPr>
              <a:xfrm>
                <a:off x="2707564" y="3750623"/>
                <a:ext cx="227447" cy="50885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C429AF2B-A4A4-8427-D32F-B88502ECADFC}"/>
                  </a:ext>
                </a:extLst>
              </p:cNvPr>
              <p:cNvSpPr/>
              <p:nvPr/>
            </p:nvSpPr>
            <p:spPr>
              <a:xfrm>
                <a:off x="2668540" y="3711599"/>
                <a:ext cx="45719" cy="45719"/>
              </a:xfrm>
              <a:prstGeom prst="ellipse">
                <a:avLst/>
              </a:prstGeom>
              <a:solidFill>
                <a:srgbClr val="4472C4"/>
              </a:solidFill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070CEBB5-AD5B-56E5-02D5-E45647458E64}"/>
                </a:ext>
              </a:extLst>
            </p:cNvPr>
            <p:cNvCxnSpPr>
              <a:stCxn id="276" idx="7"/>
              <a:endCxn id="293" idx="3"/>
            </p:cNvCxnSpPr>
            <p:nvPr/>
          </p:nvCxnSpPr>
          <p:spPr>
            <a:xfrm flipV="1">
              <a:off x="2707564" y="3640921"/>
              <a:ext cx="66806" cy="77373"/>
            </a:xfrm>
            <a:prstGeom prst="line">
              <a:avLst/>
            </a:prstGeom>
            <a:solidFill>
              <a:srgbClr val="4472C4">
                <a:alpha val="25098"/>
              </a:srgbClr>
            </a:solidFill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5C701CE4-497D-85F7-4E43-79849D448E0B}"/>
                </a:ext>
              </a:extLst>
            </p:cNvPr>
            <p:cNvCxnSpPr>
              <a:cxnSpLocks/>
              <a:stCxn id="266" idx="7"/>
              <a:endCxn id="283" idx="3"/>
            </p:cNvCxnSpPr>
            <p:nvPr/>
          </p:nvCxnSpPr>
          <p:spPr>
            <a:xfrm flipV="1">
              <a:off x="2855059" y="3576863"/>
              <a:ext cx="66806" cy="77373"/>
            </a:xfrm>
            <a:prstGeom prst="line">
              <a:avLst/>
            </a:prstGeom>
            <a:solidFill>
              <a:srgbClr val="4472C4">
                <a:alpha val="25098"/>
              </a:srgbClr>
            </a:solidFill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F2617285-F06C-891A-89D6-3188B4F02C59}"/>
                </a:ext>
              </a:extLst>
            </p:cNvPr>
            <p:cNvCxnSpPr>
              <a:cxnSpLocks/>
              <a:stCxn id="264" idx="7"/>
              <a:endCxn id="281" idx="3"/>
            </p:cNvCxnSpPr>
            <p:nvPr/>
          </p:nvCxnSpPr>
          <p:spPr>
            <a:xfrm flipV="1">
              <a:off x="2949497" y="3697733"/>
              <a:ext cx="66806" cy="77373"/>
            </a:xfrm>
            <a:prstGeom prst="line">
              <a:avLst/>
            </a:prstGeom>
            <a:solidFill>
              <a:srgbClr val="4472C4">
                <a:alpha val="25098"/>
              </a:srgbClr>
            </a:solidFill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0C0A4E8C-E362-A471-F827-5E50ECC927DF}"/>
                </a:ext>
              </a:extLst>
            </p:cNvPr>
            <p:cNvCxnSpPr>
              <a:cxnSpLocks/>
              <a:stCxn id="281" idx="7"/>
              <a:endCxn id="298" idx="3"/>
            </p:cNvCxnSpPr>
            <p:nvPr/>
          </p:nvCxnSpPr>
          <p:spPr>
            <a:xfrm flipV="1">
              <a:off x="3048632" y="3580167"/>
              <a:ext cx="84556" cy="85237"/>
            </a:xfrm>
            <a:prstGeom prst="line">
              <a:avLst/>
            </a:prstGeom>
            <a:solidFill>
              <a:srgbClr val="4472C4">
                <a:alpha val="25098"/>
              </a:srgbClr>
            </a:solidFill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BFDA292-4F47-E2DB-1975-1A40BC2CAB69}"/>
                </a:ext>
              </a:extLst>
            </p:cNvPr>
            <p:cNvCxnSpPr>
              <a:cxnSpLocks/>
              <a:stCxn id="283" idx="7"/>
              <a:endCxn id="300" idx="3"/>
            </p:cNvCxnSpPr>
            <p:nvPr/>
          </p:nvCxnSpPr>
          <p:spPr>
            <a:xfrm flipV="1">
              <a:off x="2954194" y="3459297"/>
              <a:ext cx="84556" cy="85237"/>
            </a:xfrm>
            <a:prstGeom prst="line">
              <a:avLst/>
            </a:prstGeom>
            <a:solidFill>
              <a:srgbClr val="4472C4"/>
            </a:solidFill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D1AFA1D4-23AA-BAF5-20EE-A760F228D589}"/>
                </a:ext>
              </a:extLst>
            </p:cNvPr>
            <p:cNvCxnSpPr>
              <a:cxnSpLocks/>
              <a:stCxn id="293" idx="7"/>
              <a:endCxn id="310" idx="3"/>
            </p:cNvCxnSpPr>
            <p:nvPr/>
          </p:nvCxnSpPr>
          <p:spPr>
            <a:xfrm flipV="1">
              <a:off x="2806699" y="3523355"/>
              <a:ext cx="84556" cy="85237"/>
            </a:xfrm>
            <a:prstGeom prst="line">
              <a:avLst/>
            </a:prstGeom>
            <a:solidFill>
              <a:srgbClr val="4472C4">
                <a:alpha val="25098"/>
              </a:srgbClr>
            </a:solidFill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40613642-4B31-28D6-146D-070C692C3A88}"/>
                </a:ext>
              </a:extLst>
            </p:cNvPr>
            <p:cNvCxnSpPr>
              <a:cxnSpLocks/>
              <a:stCxn id="279" idx="7"/>
              <a:endCxn id="296" idx="3"/>
            </p:cNvCxnSpPr>
            <p:nvPr/>
          </p:nvCxnSpPr>
          <p:spPr>
            <a:xfrm flipV="1">
              <a:off x="2536236" y="4064541"/>
              <a:ext cx="84556" cy="85237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F803CE5-48CE-BECE-490D-607D2AB5DD12}"/>
                </a:ext>
              </a:extLst>
            </p:cNvPr>
            <p:cNvCxnSpPr>
              <a:cxnSpLocks/>
              <a:stCxn id="262" idx="7"/>
              <a:endCxn id="279" idx="3"/>
            </p:cNvCxnSpPr>
            <p:nvPr/>
          </p:nvCxnSpPr>
          <p:spPr>
            <a:xfrm flipV="1">
              <a:off x="2437101" y="4182107"/>
              <a:ext cx="66806" cy="77373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749EDBF7-9B35-DA53-C302-2CEB9E02F60E}"/>
                </a:ext>
              </a:extLst>
            </p:cNvPr>
            <p:cNvGrpSpPr/>
            <p:nvPr/>
          </p:nvGrpSpPr>
          <p:grpSpPr>
            <a:xfrm>
              <a:off x="2722983" y="3303537"/>
              <a:ext cx="575958" cy="650963"/>
              <a:chOff x="2398077" y="3647541"/>
              <a:chExt cx="575958" cy="650963"/>
            </a:xfrm>
            <a:solidFill>
              <a:srgbClr val="4472C4">
                <a:alpha val="25098"/>
              </a:srgbClr>
            </a:solidFill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F70D1138-5A6D-3EFA-A644-6F5383AEF185}"/>
                  </a:ext>
                </a:extLst>
              </p:cNvPr>
              <p:cNvSpPr/>
              <p:nvPr/>
            </p:nvSpPr>
            <p:spPr>
              <a:xfrm>
                <a:off x="2665363" y="4169508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3DB664DC-EE2F-660F-5B00-1FD9E4436CD8}"/>
                  </a:ext>
                </a:extLst>
              </p:cNvPr>
              <p:cNvSpPr/>
              <p:nvPr/>
            </p:nvSpPr>
            <p:spPr>
              <a:xfrm>
                <a:off x="2928316" y="4252785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6337CF22-D511-B2FD-74E8-CD8ECA065F15}"/>
                  </a:ext>
                </a:extLst>
              </p:cNvPr>
              <p:cNvSpPr/>
              <p:nvPr/>
            </p:nvSpPr>
            <p:spPr>
              <a:xfrm>
                <a:off x="2398077" y="4252785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CF95C7C0-AF5A-8456-81E1-CCF3FF8B8C6C}"/>
                  </a:ext>
                </a:extLst>
              </p:cNvPr>
              <p:cNvSpPr/>
              <p:nvPr/>
            </p:nvSpPr>
            <p:spPr>
              <a:xfrm>
                <a:off x="2427435" y="3780630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18AE90EB-5871-8F42-1822-6CF6B9C94042}"/>
                  </a:ext>
                </a:extLst>
              </p:cNvPr>
              <p:cNvSpPr/>
              <p:nvPr/>
            </p:nvSpPr>
            <p:spPr>
              <a:xfrm>
                <a:off x="2910473" y="3768411"/>
                <a:ext cx="45719" cy="45719"/>
              </a:xfrm>
              <a:prstGeom prst="ellipse">
                <a:avLst/>
              </a:prstGeom>
              <a:solidFill>
                <a:srgbClr val="4472C4">
                  <a:alpha val="25098"/>
                </a:srgbClr>
              </a:solidFill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B56ECE0B-D188-D62E-4135-767143B24634}"/>
                  </a:ext>
                </a:extLst>
              </p:cNvPr>
              <p:cNvSpPr/>
              <p:nvPr/>
            </p:nvSpPr>
            <p:spPr>
              <a:xfrm>
                <a:off x="2534836" y="3653858"/>
                <a:ext cx="45719" cy="45719"/>
              </a:xfrm>
              <a:prstGeom prst="ellipse">
                <a:avLst/>
              </a:prstGeom>
              <a:grpFill/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7F86DA6C-B783-9F67-7EB1-63FFE0ECCC4B}"/>
                  </a:ext>
                </a:extLst>
              </p:cNvPr>
              <p:cNvSpPr/>
              <p:nvPr/>
            </p:nvSpPr>
            <p:spPr>
              <a:xfrm>
                <a:off x="2816035" y="3647541"/>
                <a:ext cx="45719" cy="45719"/>
              </a:xfrm>
              <a:prstGeom prst="ellipse">
                <a:avLst/>
              </a:prstGeom>
              <a:solidFill>
                <a:srgbClr val="4472C4">
                  <a:alpha val="25098"/>
                </a:srgbClr>
              </a:solidFill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1DA6A22D-4700-6D37-AA58-22F075929ED8}"/>
                  </a:ext>
                </a:extLst>
              </p:cNvPr>
              <p:cNvCxnSpPr>
                <a:cxnSpLocks/>
                <a:stCxn id="259" idx="4"/>
                <a:endCxn id="244" idx="0"/>
              </p:cNvCxnSpPr>
              <p:nvPr/>
            </p:nvCxnSpPr>
            <p:spPr>
              <a:xfrm flipH="1">
                <a:off x="2688223" y="3757318"/>
                <a:ext cx="3177" cy="412190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08A669B8-DC54-8A54-BF8E-9431C248DF40}"/>
                  </a:ext>
                </a:extLst>
              </p:cNvPr>
              <p:cNvCxnSpPr>
                <a:cxnSpLocks/>
                <a:stCxn id="244" idx="2"/>
                <a:endCxn id="246" idx="7"/>
              </p:cNvCxnSpPr>
              <p:nvPr/>
            </p:nvCxnSpPr>
            <p:spPr>
              <a:xfrm flipH="1">
                <a:off x="2437101" y="4192368"/>
                <a:ext cx="228262" cy="67112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3D3F015E-C652-342D-9F36-EE462E293038}"/>
                  </a:ext>
                </a:extLst>
              </p:cNvPr>
              <p:cNvCxnSpPr>
                <a:cxnSpLocks/>
                <a:stCxn id="245" idx="1"/>
                <a:endCxn id="244" idx="6"/>
              </p:cNvCxnSpPr>
              <p:nvPr/>
            </p:nvCxnSpPr>
            <p:spPr>
              <a:xfrm flipH="1" flipV="1">
                <a:off x="2711082" y="4192368"/>
                <a:ext cx="223929" cy="67112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DA938782-EBF9-EFC4-1A46-08654941F1E6}"/>
                  </a:ext>
                </a:extLst>
              </p:cNvPr>
              <p:cNvCxnSpPr>
                <a:cxnSpLocks/>
                <a:stCxn id="249" idx="5"/>
                <a:endCxn id="259" idx="2"/>
              </p:cNvCxnSpPr>
              <p:nvPr/>
            </p:nvCxnSpPr>
            <p:spPr>
              <a:xfrm>
                <a:off x="2573860" y="3692882"/>
                <a:ext cx="94680" cy="41577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1ABBF795-5154-3A34-B1FE-88606A7F591F}"/>
                  </a:ext>
                </a:extLst>
              </p:cNvPr>
              <p:cNvCxnSpPr>
                <a:cxnSpLocks/>
                <a:stCxn id="259" idx="6"/>
                <a:endCxn id="250" idx="3"/>
              </p:cNvCxnSpPr>
              <p:nvPr/>
            </p:nvCxnSpPr>
            <p:spPr>
              <a:xfrm flipV="1">
                <a:off x="2714259" y="3686565"/>
                <a:ext cx="108471" cy="47894"/>
              </a:xfrm>
              <a:prstGeom prst="line">
                <a:avLst/>
              </a:prstGeom>
              <a:solidFill>
                <a:srgbClr val="C00000">
                  <a:alpha val="25098"/>
                </a:srgbClr>
              </a:solidFill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217733FE-FFDC-F35F-C792-F0F901086C43}"/>
                  </a:ext>
                </a:extLst>
              </p:cNvPr>
              <p:cNvCxnSpPr>
                <a:cxnSpLocks/>
                <a:stCxn id="250" idx="5"/>
                <a:endCxn id="248" idx="1"/>
              </p:cNvCxnSpPr>
              <p:nvPr/>
            </p:nvCxnSpPr>
            <p:spPr>
              <a:xfrm>
                <a:off x="2855059" y="3686565"/>
                <a:ext cx="62109" cy="88541"/>
              </a:xfrm>
              <a:prstGeom prst="line">
                <a:avLst/>
              </a:prstGeom>
              <a:solidFill>
                <a:srgbClr val="4472C4">
                  <a:alpha val="25098"/>
                </a:srgbClr>
              </a:solidFill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C5F250C-7D5B-A6F1-1AF3-7FD6F50996CB}"/>
                  </a:ext>
                </a:extLst>
              </p:cNvPr>
              <p:cNvCxnSpPr>
                <a:cxnSpLocks/>
                <a:stCxn id="249" idx="4"/>
                <a:endCxn id="247" idx="7"/>
              </p:cNvCxnSpPr>
              <p:nvPr/>
            </p:nvCxnSpPr>
            <p:spPr>
              <a:xfrm flipH="1">
                <a:off x="2466459" y="3699577"/>
                <a:ext cx="91237" cy="87748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88CD67B-E8D1-7C1D-B995-7A903648F8DF}"/>
                  </a:ext>
                </a:extLst>
              </p:cNvPr>
              <p:cNvCxnSpPr>
                <a:cxnSpLocks/>
                <a:stCxn id="259" idx="5"/>
                <a:endCxn id="245" idx="1"/>
              </p:cNvCxnSpPr>
              <p:nvPr/>
            </p:nvCxnSpPr>
            <p:spPr>
              <a:xfrm>
                <a:off x="2707564" y="3750623"/>
                <a:ext cx="227447" cy="508857"/>
              </a:xfrm>
              <a:prstGeom prst="line">
                <a:avLst/>
              </a:prstGeom>
              <a:grpFill/>
              <a:ln w="19050">
                <a:solidFill>
                  <a:srgbClr val="4472C4">
                    <a:alpha val="2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AEF59888-35D8-44BA-75D4-E6F579272E4D}"/>
                  </a:ext>
                </a:extLst>
              </p:cNvPr>
              <p:cNvSpPr/>
              <p:nvPr/>
            </p:nvSpPr>
            <p:spPr>
              <a:xfrm>
                <a:off x="2668540" y="3711599"/>
                <a:ext cx="45719" cy="45719"/>
              </a:xfrm>
              <a:prstGeom prst="ellipse">
                <a:avLst/>
              </a:prstGeom>
              <a:solidFill>
                <a:srgbClr val="4472C4">
                  <a:alpha val="25098"/>
                </a:srgbClr>
              </a:solidFill>
              <a:ln>
                <a:solidFill>
                  <a:srgbClr val="4472C4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E003DD26-A0C4-1A4B-18F9-2C964F2A4423}"/>
                </a:ext>
              </a:extLst>
            </p:cNvPr>
            <p:cNvCxnSpPr>
              <a:cxnSpLocks/>
              <a:stCxn id="296" idx="7"/>
              <a:endCxn id="246" idx="3"/>
            </p:cNvCxnSpPr>
            <p:nvPr/>
          </p:nvCxnSpPr>
          <p:spPr>
            <a:xfrm flipV="1">
              <a:off x="2653121" y="3947805"/>
              <a:ext cx="76557" cy="84407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7D215FE7-7D1A-EA4D-C8C0-455210EB9133}"/>
                </a:ext>
              </a:extLst>
            </p:cNvPr>
            <p:cNvCxnSpPr>
              <a:cxnSpLocks/>
              <a:stCxn id="294" idx="7"/>
              <a:endCxn id="244" idx="3"/>
            </p:cNvCxnSpPr>
            <p:nvPr/>
          </p:nvCxnSpPr>
          <p:spPr>
            <a:xfrm flipV="1">
              <a:off x="2920407" y="3864528"/>
              <a:ext cx="76557" cy="84407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3DB41E16-F172-03CA-7635-1460394435CF}"/>
                </a:ext>
              </a:extLst>
            </p:cNvPr>
            <p:cNvCxnSpPr>
              <a:cxnSpLocks/>
              <a:stCxn id="277" idx="7"/>
              <a:endCxn id="294" idx="3"/>
            </p:cNvCxnSpPr>
            <p:nvPr/>
          </p:nvCxnSpPr>
          <p:spPr>
            <a:xfrm flipV="1">
              <a:off x="2803522" y="3981264"/>
              <a:ext cx="84556" cy="85237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C8E75C94-FEF9-1B65-F382-F73ED6346B76}"/>
                </a:ext>
              </a:extLst>
            </p:cNvPr>
            <p:cNvCxnSpPr>
              <a:cxnSpLocks/>
              <a:stCxn id="260" idx="7"/>
              <a:endCxn id="277" idx="3"/>
            </p:cNvCxnSpPr>
            <p:nvPr/>
          </p:nvCxnSpPr>
          <p:spPr>
            <a:xfrm flipV="1">
              <a:off x="2704387" y="4098830"/>
              <a:ext cx="66806" cy="77373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AC5C71E6-5B95-A837-6A3D-9B63626EE45C}"/>
                </a:ext>
              </a:extLst>
            </p:cNvPr>
            <p:cNvCxnSpPr>
              <a:cxnSpLocks/>
              <a:stCxn id="261" idx="7"/>
              <a:endCxn id="278" idx="3"/>
            </p:cNvCxnSpPr>
            <p:nvPr/>
          </p:nvCxnSpPr>
          <p:spPr>
            <a:xfrm flipV="1">
              <a:off x="2967340" y="4182107"/>
              <a:ext cx="66806" cy="77373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F0088EEC-3360-E043-7643-AA3FCEEDCCB3}"/>
                </a:ext>
              </a:extLst>
            </p:cNvPr>
            <p:cNvCxnSpPr>
              <a:cxnSpLocks/>
              <a:stCxn id="278" idx="7"/>
              <a:endCxn id="295" idx="3"/>
            </p:cNvCxnSpPr>
            <p:nvPr/>
          </p:nvCxnSpPr>
          <p:spPr>
            <a:xfrm flipV="1">
              <a:off x="3066475" y="4064541"/>
              <a:ext cx="84556" cy="85237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03EF6FD-607F-BE59-FED2-FB960B52E7EB}"/>
                </a:ext>
              </a:extLst>
            </p:cNvPr>
            <p:cNvCxnSpPr>
              <a:cxnSpLocks/>
              <a:stCxn id="295" idx="7"/>
              <a:endCxn id="245" idx="3"/>
            </p:cNvCxnSpPr>
            <p:nvPr/>
          </p:nvCxnSpPr>
          <p:spPr>
            <a:xfrm flipV="1">
              <a:off x="3183360" y="3947805"/>
              <a:ext cx="76557" cy="84407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5E47E40-7D2B-DEFA-17EE-36219D95F95D}"/>
                </a:ext>
              </a:extLst>
            </p:cNvPr>
            <p:cNvCxnSpPr>
              <a:cxnSpLocks/>
              <a:stCxn id="310" idx="7"/>
              <a:endCxn id="259" idx="3"/>
            </p:cNvCxnSpPr>
            <p:nvPr/>
          </p:nvCxnSpPr>
          <p:spPr>
            <a:xfrm flipV="1">
              <a:off x="2923584" y="3406619"/>
              <a:ext cx="76557" cy="84407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F9539F04-C24F-A35E-E73F-A73A58428777}"/>
                </a:ext>
              </a:extLst>
            </p:cNvPr>
            <p:cNvCxnSpPr>
              <a:cxnSpLocks/>
              <a:stCxn id="300" idx="7"/>
              <a:endCxn id="250" idx="3"/>
            </p:cNvCxnSpPr>
            <p:nvPr/>
          </p:nvCxnSpPr>
          <p:spPr>
            <a:xfrm flipV="1">
              <a:off x="3071079" y="3342561"/>
              <a:ext cx="76557" cy="84407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79FC14D2-26F2-46C3-1DFB-1AAD543C33E6}"/>
                </a:ext>
              </a:extLst>
            </p:cNvPr>
            <p:cNvCxnSpPr>
              <a:cxnSpLocks/>
              <a:stCxn id="298" idx="7"/>
              <a:endCxn id="248" idx="3"/>
            </p:cNvCxnSpPr>
            <p:nvPr/>
          </p:nvCxnSpPr>
          <p:spPr>
            <a:xfrm flipV="1">
              <a:off x="3165517" y="3463431"/>
              <a:ext cx="76557" cy="84407"/>
            </a:xfrm>
            <a:prstGeom prst="line">
              <a:avLst/>
            </a:prstGeom>
            <a:ln w="19050">
              <a:solidFill>
                <a:srgbClr val="4472C4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1" name="Freeform 310">
            <a:extLst>
              <a:ext uri="{FF2B5EF4-FFF2-40B4-BE49-F238E27FC236}">
                <a16:creationId xmlns:a16="http://schemas.microsoft.com/office/drawing/2014/main" id="{6F4F34D6-9931-F842-8A85-56E3B1463799}"/>
              </a:ext>
            </a:extLst>
          </p:cNvPr>
          <p:cNvSpPr/>
          <p:nvPr/>
        </p:nvSpPr>
        <p:spPr>
          <a:xfrm>
            <a:off x="4508454" y="2809971"/>
            <a:ext cx="1463988" cy="483258"/>
          </a:xfrm>
          <a:custGeom>
            <a:avLst/>
            <a:gdLst>
              <a:gd name="connsiteX0" fmla="*/ 1463988 w 1463988"/>
              <a:gd name="connsiteY0" fmla="*/ 161086 h 483258"/>
              <a:gd name="connsiteX1" fmla="*/ 473783 w 1463988"/>
              <a:gd name="connsiteY1" fmla="*/ 0 h 483258"/>
              <a:gd name="connsiteX2" fmla="*/ 236891 w 1463988"/>
              <a:gd name="connsiteY2" fmla="*/ 85281 h 483258"/>
              <a:gd name="connsiteX3" fmla="*/ 0 w 1463988"/>
              <a:gd name="connsiteY3" fmla="*/ 383764 h 483258"/>
              <a:gd name="connsiteX4" fmla="*/ 345861 w 1463988"/>
              <a:gd name="connsiteY4" fmla="*/ 483258 h 483258"/>
              <a:gd name="connsiteX5" fmla="*/ 1463988 w 1463988"/>
              <a:gd name="connsiteY5" fmla="*/ 161086 h 48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3988" h="483258">
                <a:moveTo>
                  <a:pt x="1463988" y="161086"/>
                </a:moveTo>
                <a:lnTo>
                  <a:pt x="473783" y="0"/>
                </a:lnTo>
                <a:lnTo>
                  <a:pt x="236891" y="85281"/>
                </a:lnTo>
                <a:lnTo>
                  <a:pt x="0" y="383764"/>
                </a:lnTo>
                <a:lnTo>
                  <a:pt x="345861" y="483258"/>
                </a:lnTo>
                <a:lnTo>
                  <a:pt x="1463988" y="161086"/>
                </a:lnTo>
                <a:close/>
              </a:path>
            </a:pathLst>
          </a:cu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Freeform 311">
            <a:extLst>
              <a:ext uri="{FF2B5EF4-FFF2-40B4-BE49-F238E27FC236}">
                <a16:creationId xmlns:a16="http://schemas.microsoft.com/office/drawing/2014/main" id="{F58A8AF4-E303-2DAE-19C0-9779B0239B93}"/>
              </a:ext>
            </a:extLst>
          </p:cNvPr>
          <p:cNvSpPr/>
          <p:nvPr/>
        </p:nvSpPr>
        <p:spPr>
          <a:xfrm>
            <a:off x="5743329" y="3217710"/>
            <a:ext cx="1308777" cy="418289"/>
          </a:xfrm>
          <a:custGeom>
            <a:avLst/>
            <a:gdLst>
              <a:gd name="connsiteX0" fmla="*/ 1378086 w 1378086"/>
              <a:gd name="connsiteY0" fmla="*/ 175098 h 418289"/>
              <a:gd name="connsiteX1" fmla="*/ 282103 w 1378086"/>
              <a:gd name="connsiteY1" fmla="*/ 0 h 418289"/>
              <a:gd name="connsiteX2" fmla="*/ 0 w 1378086"/>
              <a:gd name="connsiteY2" fmla="*/ 304800 h 418289"/>
              <a:gd name="connsiteX3" fmla="*/ 379379 w 1378086"/>
              <a:gd name="connsiteY3" fmla="*/ 418289 h 418289"/>
              <a:gd name="connsiteX4" fmla="*/ 1378086 w 1378086"/>
              <a:gd name="connsiteY4" fmla="*/ 175098 h 418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086" h="418289">
                <a:moveTo>
                  <a:pt x="1378086" y="175098"/>
                </a:moveTo>
                <a:lnTo>
                  <a:pt x="282103" y="0"/>
                </a:lnTo>
                <a:lnTo>
                  <a:pt x="0" y="304800"/>
                </a:lnTo>
                <a:lnTo>
                  <a:pt x="379379" y="418289"/>
                </a:lnTo>
                <a:lnTo>
                  <a:pt x="1378086" y="175098"/>
                </a:lnTo>
                <a:close/>
              </a:path>
            </a:pathLst>
          </a:custGeom>
          <a:solidFill>
            <a:srgbClr val="00B05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C4952028-D074-C831-0BC6-20D86DCE0134}"/>
              </a:ext>
            </a:extLst>
          </p:cNvPr>
          <p:cNvSpPr/>
          <p:nvPr/>
        </p:nvSpPr>
        <p:spPr>
          <a:xfrm>
            <a:off x="7521129" y="3246687"/>
            <a:ext cx="60630" cy="655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044C7142-BC3A-1A77-2D06-C7013DEA55B3}"/>
              </a:ext>
            </a:extLst>
          </p:cNvPr>
          <p:cNvSpPr/>
          <p:nvPr/>
        </p:nvSpPr>
        <p:spPr>
          <a:xfrm>
            <a:off x="7639252" y="3246687"/>
            <a:ext cx="60630" cy="655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947DBB77-0F02-6F9B-81C3-FA99AC3B091C}"/>
              </a:ext>
            </a:extLst>
          </p:cNvPr>
          <p:cNvSpPr/>
          <p:nvPr/>
        </p:nvSpPr>
        <p:spPr>
          <a:xfrm>
            <a:off x="7757375" y="3249601"/>
            <a:ext cx="60630" cy="655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F28CDF2E-C139-B62A-2105-7C9B275D5F4A}"/>
              </a:ext>
            </a:extLst>
          </p:cNvPr>
          <p:cNvSpPr txBox="1"/>
          <p:nvPr/>
        </p:nvSpPr>
        <p:spPr>
          <a:xfrm flipH="1">
            <a:off x="2125212" y="3992798"/>
            <a:ext cx="948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4D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31821430-2AA2-DD4A-DBE0-0438197C55D3}"/>
              </a:ext>
            </a:extLst>
          </p:cNvPr>
          <p:cNvSpPr txBox="1"/>
          <p:nvPr/>
        </p:nvSpPr>
        <p:spPr>
          <a:xfrm flipH="1">
            <a:off x="4883134" y="3739104"/>
            <a:ext cx="2895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Spatio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-Temporal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7" name="Picture 326">
            <a:extLst>
              <a:ext uri="{FF2B5EF4-FFF2-40B4-BE49-F238E27FC236}">
                <a16:creationId xmlns:a16="http://schemas.microsoft.com/office/drawing/2014/main" id="{8DD436DD-7340-E07C-2414-340F2B5F1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4" y="915161"/>
            <a:ext cx="1071760" cy="1159098"/>
          </a:xfrm>
          <a:prstGeom prst="rect">
            <a:avLst/>
          </a:prstGeom>
        </p:spPr>
      </p:pic>
      <p:grpSp>
        <p:nvGrpSpPr>
          <p:cNvPr id="328" name="Group 327">
            <a:extLst>
              <a:ext uri="{FF2B5EF4-FFF2-40B4-BE49-F238E27FC236}">
                <a16:creationId xmlns:a16="http://schemas.microsoft.com/office/drawing/2014/main" id="{8F7F4A12-755E-3D19-BDAD-9FF2B38BBAB1}"/>
              </a:ext>
            </a:extLst>
          </p:cNvPr>
          <p:cNvGrpSpPr/>
          <p:nvPr/>
        </p:nvGrpSpPr>
        <p:grpSpPr>
          <a:xfrm>
            <a:off x="1832738" y="1125116"/>
            <a:ext cx="1013230" cy="511177"/>
            <a:chOff x="5679741" y="11446705"/>
            <a:chExt cx="2214534" cy="880885"/>
          </a:xfrm>
        </p:grpSpPr>
        <p:pic>
          <p:nvPicPr>
            <p:cNvPr id="329" name="图片 3">
              <a:extLst>
                <a:ext uri="{FF2B5EF4-FFF2-40B4-BE49-F238E27FC236}">
                  <a16:creationId xmlns:a16="http://schemas.microsoft.com/office/drawing/2014/main" id="{897F046D-7A4C-D0A9-DE47-3995494B6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5536" y="11508149"/>
              <a:ext cx="2122945" cy="818431"/>
            </a:xfrm>
            <a:prstGeom prst="rect">
              <a:avLst/>
            </a:prstGeom>
          </p:spPr>
        </p:pic>
        <p:cxnSp>
          <p:nvCxnSpPr>
            <p:cNvPr id="330" name="直接箭头连接符 17">
              <a:extLst>
                <a:ext uri="{FF2B5EF4-FFF2-40B4-BE49-F238E27FC236}">
                  <a16:creationId xmlns:a16="http://schemas.microsoft.com/office/drawing/2014/main" id="{E344C863-79A7-3518-A297-342756E430F2}"/>
                </a:ext>
              </a:extLst>
            </p:cNvPr>
            <p:cNvCxnSpPr/>
            <p:nvPr/>
          </p:nvCxnSpPr>
          <p:spPr bwMode="auto">
            <a:xfrm flipH="1" flipV="1">
              <a:off x="5696007" y="11446705"/>
              <a:ext cx="11057" cy="88088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1" name="直接箭头连接符 95">
              <a:extLst>
                <a:ext uri="{FF2B5EF4-FFF2-40B4-BE49-F238E27FC236}">
                  <a16:creationId xmlns:a16="http://schemas.microsoft.com/office/drawing/2014/main" id="{09F0B567-7510-FFE9-6A86-E57EA1B98D47}"/>
                </a:ext>
              </a:extLst>
            </p:cNvPr>
            <p:cNvCxnSpPr/>
            <p:nvPr/>
          </p:nvCxnSpPr>
          <p:spPr bwMode="auto">
            <a:xfrm flipV="1">
              <a:off x="5679741" y="12293171"/>
              <a:ext cx="2214534" cy="310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32" name="TextBox 331">
            <a:extLst>
              <a:ext uri="{FF2B5EF4-FFF2-40B4-BE49-F238E27FC236}">
                <a16:creationId xmlns:a16="http://schemas.microsoft.com/office/drawing/2014/main" id="{238DD7A2-61CF-947B-A6C9-1B8328FDFFF8}"/>
              </a:ext>
            </a:extLst>
          </p:cNvPr>
          <p:cNvSpPr txBox="1"/>
          <p:nvPr/>
        </p:nvSpPr>
        <p:spPr>
          <a:xfrm>
            <a:off x="2845967" y="1434910"/>
            <a:ext cx="573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4ECD32C9-F350-BBDD-6689-1CCE433F8EC3}"/>
              </a:ext>
            </a:extLst>
          </p:cNvPr>
          <p:cNvCxnSpPr/>
          <p:nvPr/>
        </p:nvCxnSpPr>
        <p:spPr>
          <a:xfrm flipV="1">
            <a:off x="920527" y="1484569"/>
            <a:ext cx="719502" cy="202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4" name="Picture 333">
            <a:extLst>
              <a:ext uri="{FF2B5EF4-FFF2-40B4-BE49-F238E27FC236}">
                <a16:creationId xmlns:a16="http://schemas.microsoft.com/office/drawing/2014/main" id="{D92C6C93-7775-2E18-4AF0-B6D08CB5CF3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422" y="2485393"/>
            <a:ext cx="1262551" cy="1519598"/>
          </a:xfrm>
          <a:prstGeom prst="rect">
            <a:avLst/>
          </a:prstGeom>
        </p:spPr>
      </p:pic>
      <p:sp>
        <p:nvSpPr>
          <p:cNvPr id="336" name="TextBox 335">
            <a:extLst>
              <a:ext uri="{FF2B5EF4-FFF2-40B4-BE49-F238E27FC236}">
                <a16:creationId xmlns:a16="http://schemas.microsoft.com/office/drawing/2014/main" id="{2384FF68-A2AD-F62E-ED7A-8E1C6702D301}"/>
              </a:ext>
            </a:extLst>
          </p:cNvPr>
          <p:cNvSpPr txBox="1"/>
          <p:nvPr/>
        </p:nvSpPr>
        <p:spPr>
          <a:xfrm flipH="1">
            <a:off x="353198" y="4025092"/>
            <a:ext cx="1262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Spatial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7E47799D-8638-73C6-5724-CAE09FD463E1}"/>
              </a:ext>
            </a:extLst>
          </p:cNvPr>
          <p:cNvSpPr/>
          <p:nvPr/>
        </p:nvSpPr>
        <p:spPr>
          <a:xfrm>
            <a:off x="8124583" y="3055729"/>
            <a:ext cx="162398" cy="1709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0058E399-E5CD-C847-46BE-E0D64DA35D93}"/>
              </a:ext>
            </a:extLst>
          </p:cNvPr>
          <p:cNvSpPr/>
          <p:nvPr/>
        </p:nvSpPr>
        <p:spPr>
          <a:xfrm>
            <a:off x="8124583" y="3371771"/>
            <a:ext cx="162398" cy="1709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9" name="Graphic 338" descr="Question Mark with solid fill">
            <a:extLst>
              <a:ext uri="{FF2B5EF4-FFF2-40B4-BE49-F238E27FC236}">
                <a16:creationId xmlns:a16="http://schemas.microsoft.com/office/drawing/2014/main" id="{A0B9ED44-A125-C2A9-704B-C8DBC77469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26722" y="3131907"/>
            <a:ext cx="286103" cy="286103"/>
          </a:xfrm>
          <a:prstGeom prst="rect">
            <a:avLst/>
          </a:prstGeom>
        </p:spPr>
      </p:pic>
      <p:sp>
        <p:nvSpPr>
          <p:cNvPr id="340" name="TextBox 339">
            <a:extLst>
              <a:ext uri="{FF2B5EF4-FFF2-40B4-BE49-F238E27FC236}">
                <a16:creationId xmlns:a16="http://schemas.microsoft.com/office/drawing/2014/main" id="{7CD7182F-8304-B772-BE3B-40230DA0FCF0}"/>
              </a:ext>
            </a:extLst>
          </p:cNvPr>
          <p:cNvSpPr txBox="1"/>
          <p:nvPr/>
        </p:nvSpPr>
        <p:spPr>
          <a:xfrm>
            <a:off x="8234170" y="3027445"/>
            <a:ext cx="11781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CN" sz="1000" dirty="0">
                <a:solidFill>
                  <a:srgbClr val="000000"/>
                </a:solidFill>
                <a:latin typeface="Helvetica Light" panose="020B0403020202020204" pitchFamily="34" charset="0"/>
                <a:ea typeface="ヒラギノ角ゴ Pro W3"/>
                <a:sym typeface="Wingdings" pitchFamily="2" charset="2"/>
              </a:rPr>
              <a:t>Healthy</a:t>
            </a:r>
          </a:p>
          <a:p>
            <a:pPr lvl="0" algn="l"/>
            <a:endParaRPr lang="en-US" altLang="en-US" sz="1000" dirty="0">
              <a:solidFill>
                <a:srgbClr val="000000"/>
              </a:solidFill>
              <a:latin typeface="Helvetica Light" panose="020B0403020202020204" pitchFamily="34" charset="0"/>
              <a:ea typeface="ヒラギノ角ゴ Pro W3"/>
              <a:sym typeface="Wingdings" pitchFamily="2" charset="2"/>
            </a:endParaRPr>
          </a:p>
          <a:p>
            <a:pPr lvl="0" algn="l"/>
            <a:r>
              <a:rPr lang="en-US" altLang="zh-CN" sz="1000" dirty="0">
                <a:solidFill>
                  <a:srgbClr val="000000"/>
                </a:solidFill>
                <a:latin typeface="Helvetica Light" panose="020B0403020202020204" pitchFamily="34" charset="0"/>
                <a:ea typeface="ヒラギノ角ゴ Pro W3"/>
                <a:sym typeface="Wingdings" pitchFamily="2" charset="2"/>
              </a:rPr>
              <a:t>Patients</a:t>
            </a:r>
            <a:endParaRPr lang="en-US" altLang="en-US" sz="1000" dirty="0">
              <a:solidFill>
                <a:srgbClr val="000000"/>
              </a:solidFill>
              <a:latin typeface="Helvetica Light" panose="020B0403020202020204" pitchFamily="34" charset="0"/>
              <a:ea typeface="ヒラギノ角ゴ Pro W3"/>
            </a:endParaRPr>
          </a:p>
        </p:txBody>
      </p:sp>
      <p:sp>
        <p:nvSpPr>
          <p:cNvPr id="341" name="Striped Right Arrow 340">
            <a:extLst>
              <a:ext uri="{FF2B5EF4-FFF2-40B4-BE49-F238E27FC236}">
                <a16:creationId xmlns:a16="http://schemas.microsoft.com/office/drawing/2014/main" id="{3EBB61DD-AEDD-7422-1BA9-56D2D893ECD8}"/>
              </a:ext>
            </a:extLst>
          </p:cNvPr>
          <p:cNvSpPr/>
          <p:nvPr/>
        </p:nvSpPr>
        <p:spPr>
          <a:xfrm>
            <a:off x="1723627" y="3418010"/>
            <a:ext cx="330962" cy="217989"/>
          </a:xfrm>
          <a:prstGeom prst="striped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6F62F164-2828-35AB-FD37-252F379C7962}"/>
              </a:ext>
            </a:extLst>
          </p:cNvPr>
          <p:cNvSpPr txBox="1"/>
          <p:nvPr/>
        </p:nvSpPr>
        <p:spPr>
          <a:xfrm>
            <a:off x="2696234" y="1216999"/>
            <a:ext cx="3420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fMRI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4D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signal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B2EE7831-0C64-5F6A-8EDB-3F7EAC8E0E25}"/>
              </a:ext>
            </a:extLst>
          </p:cNvPr>
          <p:cNvSpPr txBox="1">
            <a:spLocks/>
          </p:cNvSpPr>
          <p:nvPr/>
        </p:nvSpPr>
        <p:spPr>
          <a:xfrm>
            <a:off x="0" y="4554"/>
            <a:ext cx="7886700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 err="1">
                <a:latin typeface="Aptos" panose="020B0004020202020204" pitchFamily="34" charset="0"/>
              </a:rPr>
              <a:t>Spatio</a:t>
            </a:r>
            <a:r>
              <a:rPr lang="en-US" altLang="zh-CN" sz="3000" b="1" dirty="0">
                <a:latin typeface="Aptos" panose="020B0004020202020204" pitchFamily="34" charset="0"/>
              </a:rPr>
              <a:t>-Temporal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Graph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Convolution</a:t>
            </a:r>
            <a:endParaRPr lang="en-US" sz="3000" b="1" dirty="0">
              <a:latin typeface="Aptos" panose="020B0004020202020204" pitchFamily="34" charset="0"/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3F46FD01-3319-7135-2F47-7EAAB8E9B10C}"/>
              </a:ext>
            </a:extLst>
          </p:cNvPr>
          <p:cNvSpPr txBox="1"/>
          <p:nvPr/>
        </p:nvSpPr>
        <p:spPr>
          <a:xfrm>
            <a:off x="4002150" y="4088785"/>
            <a:ext cx="54101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Gadgil et al.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Spatio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-Temporal Graph Convolution for Resting-State fMRI Analysis, MICCAI 2020</a:t>
            </a:r>
          </a:p>
        </p:txBody>
      </p:sp>
    </p:spTree>
    <p:extLst>
      <p:ext uri="{BB962C8B-B14F-4D97-AF65-F5344CB8AC3E}">
        <p14:creationId xmlns:p14="http://schemas.microsoft.com/office/powerpoint/2010/main" val="401116411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25" grpId="0"/>
      <p:bldP spid="326" grpId="0"/>
      <p:bldP spid="336" grpId="0"/>
      <p:bldP spid="337" grpId="0" animBg="1"/>
      <p:bldP spid="338" grpId="0" animBg="1"/>
      <p:bldP spid="340" grpId="0"/>
      <p:bldP spid="341" grpId="0" animBg="1"/>
      <p:bldP spid="3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0926-CCF7-6389-2296-EFC53484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223"/>
            <a:ext cx="7886700" cy="677430"/>
          </a:xfrm>
        </p:spPr>
        <p:txBody>
          <a:bodyPr>
            <a:normAutofit/>
          </a:bodyPr>
          <a:lstStyle/>
          <a:p>
            <a:r>
              <a:rPr lang="en-US" altLang="zh-CN" sz="3000" b="1" dirty="0">
                <a:latin typeface="Aptos" panose="020B0004020202020204" pitchFamily="34" charset="0"/>
              </a:rPr>
              <a:t>Transformers for Functional MRI</a:t>
            </a:r>
            <a:endParaRPr lang="en-US" sz="3000" b="1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7AF16-E48D-96B4-5368-67DDE19EAD0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9F3B7-506D-3A24-07C2-E8541A4FBE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AFE81-1235-80AA-BD5C-9571B22009F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F739BDE2-F005-1A6F-3937-D294870CF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1" y="926177"/>
            <a:ext cx="7554686" cy="349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E64596-26A0-E4F1-2B82-3D3266F895B7}"/>
              </a:ext>
            </a:extLst>
          </p:cNvPr>
          <p:cNvSpPr txBox="1"/>
          <p:nvPr/>
        </p:nvSpPr>
        <p:spPr>
          <a:xfrm>
            <a:off x="7098146" y="4431970"/>
            <a:ext cx="20458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Bedel, et al.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MedIA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162741482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20BBA-06B6-2B57-4CEE-70F463FCD7E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0DCE2-6D06-E571-B594-AAC787C000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1F0ED-9A9C-4F56-0A8D-7266DF7087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2" t="1" b="1000"/>
          <a:stretch/>
        </p:blipFill>
        <p:spPr>
          <a:xfrm>
            <a:off x="493097" y="812944"/>
            <a:ext cx="2565403" cy="3517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C646F0-E0C2-272D-7CEC-93EBD55456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574"/>
          <a:stretch/>
        </p:blipFill>
        <p:spPr>
          <a:xfrm>
            <a:off x="3943350" y="1099634"/>
            <a:ext cx="3640559" cy="2880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332B1A-BD02-333B-0166-5CEE17C82A7D}"/>
              </a:ext>
            </a:extLst>
          </p:cNvPr>
          <p:cNvSpPr txBox="1"/>
          <p:nvPr/>
        </p:nvSpPr>
        <p:spPr>
          <a:xfrm>
            <a:off x="1926239" y="4294726"/>
            <a:ext cx="16769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>
                    <a:lumMod val="50000"/>
                  </a:schemeClr>
                </a:solidFill>
              </a:rPr>
              <a:t>Stanford HAI 2025 AI index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4AA735-9167-AB15-AFCC-CD7159ABFC7B}"/>
              </a:ext>
            </a:extLst>
          </p:cNvPr>
          <p:cNvSpPr txBox="1"/>
          <p:nvPr/>
        </p:nvSpPr>
        <p:spPr>
          <a:xfrm>
            <a:off x="4548259" y="812944"/>
            <a:ext cx="4331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# of ML Studies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for</a:t>
            </a:r>
            <a:r>
              <a:rPr lang="zh-CN" altLang="en-US" sz="1200" b="1" dirty="0"/>
              <a:t> </a:t>
            </a:r>
            <a:r>
              <a:rPr lang="en-US" sz="1200" b="1" dirty="0"/>
              <a:t>Alcohol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Use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Disorder</a:t>
            </a:r>
            <a:r>
              <a:rPr lang="en-US" sz="1200" b="1" dirty="0"/>
              <a:t> between 2015-2025</a:t>
            </a: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4FA5C67B-3288-B919-F23D-6E3C2AF52A78}"/>
              </a:ext>
            </a:extLst>
          </p:cNvPr>
          <p:cNvSpPr txBox="1">
            <a:spLocks/>
          </p:cNvSpPr>
          <p:nvPr/>
        </p:nvSpPr>
        <p:spPr>
          <a:xfrm>
            <a:off x="0" y="4554"/>
            <a:ext cx="7886700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Aptos" panose="020B0004020202020204" pitchFamily="34" charset="0"/>
              </a:rPr>
              <a:t>“New Trends” in AI ?</a:t>
            </a:r>
          </a:p>
        </p:txBody>
      </p:sp>
    </p:spTree>
    <p:extLst>
      <p:ext uri="{BB962C8B-B14F-4D97-AF65-F5344CB8AC3E}">
        <p14:creationId xmlns:p14="http://schemas.microsoft.com/office/powerpoint/2010/main" val="219037214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4" name="Picture 10" descr="Find out how the montreal cognitive assessment test (MoCA) screens for dementia">
            <a:extLst>
              <a:ext uri="{FF2B5EF4-FFF2-40B4-BE49-F238E27FC236}">
                <a16:creationId xmlns:a16="http://schemas.microsoft.com/office/drawing/2014/main" id="{95E7F696-FA19-606B-3216-F4F45E27B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897" y="2867104"/>
            <a:ext cx="1585787" cy="91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6CA48C-775B-0F0D-4194-F70B23B43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78"/>
            <a:ext cx="7886700" cy="661471"/>
          </a:xfrm>
        </p:spPr>
        <p:txBody>
          <a:bodyPr/>
          <a:lstStyle/>
          <a:p>
            <a:r>
              <a:rPr lang="en-US" altLang="zh-CN" b="1" dirty="0">
                <a:latin typeface="Aptos" panose="020B0004020202020204" pitchFamily="34" charset="0"/>
              </a:rPr>
              <a:t>Beyond</a:t>
            </a:r>
            <a:r>
              <a:rPr lang="zh-CN" altLang="en-US" b="1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Accuracy,</a:t>
            </a:r>
            <a:r>
              <a:rPr lang="zh-CN" altLang="en-US" b="1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More</a:t>
            </a:r>
            <a:r>
              <a:rPr lang="zh-CN" altLang="en-US" b="1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than</a:t>
            </a:r>
            <a:r>
              <a:rPr lang="zh-CN" altLang="en-US" b="1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a</a:t>
            </a:r>
            <a:r>
              <a:rPr lang="zh-CN" altLang="en-US" b="1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Model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5FDAAE-4A98-B5DB-7B65-C55375457E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6C85F-88AB-354B-512B-2A024501320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28</a:t>
            </a:fld>
            <a:endParaRPr lang="en-US" altLang="en-US"/>
          </a:p>
        </p:txBody>
      </p:sp>
      <p:pic>
        <p:nvPicPr>
          <p:cNvPr id="31746" name="Picture 2" descr="4+ Hundred University Student Confused Cartoon Royalty-Free Images, Stock  Photos &amp; Pictures | Shutterstock">
            <a:extLst>
              <a:ext uri="{FF2B5EF4-FFF2-40B4-BE49-F238E27FC236}">
                <a16:creationId xmlns:a16="http://schemas.microsoft.com/office/drawing/2014/main" id="{C708CDA9-4891-F5DA-89EC-73A945F79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95" b="19767"/>
          <a:stretch>
            <a:fillRect/>
          </a:stretch>
        </p:blipFill>
        <p:spPr bwMode="auto">
          <a:xfrm>
            <a:off x="1347250" y="1478174"/>
            <a:ext cx="1339409" cy="12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CDC Revises HIV Testing Guidelines to Better ID Early Cases - POZ">
            <a:extLst>
              <a:ext uri="{FF2B5EF4-FFF2-40B4-BE49-F238E27FC236}">
                <a16:creationId xmlns:a16="http://schemas.microsoft.com/office/drawing/2014/main" id="{068EF13B-1BCA-4685-C71D-6A91D38F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2162851"/>
            <a:ext cx="1266530" cy="60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1480CE-93F4-69F2-884A-A4C5F23C1E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941" t="11550" r="55365" b="51370"/>
          <a:stretch/>
        </p:blipFill>
        <p:spPr>
          <a:xfrm>
            <a:off x="333748" y="951047"/>
            <a:ext cx="742780" cy="1041445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55596259-1879-3D66-5B26-ECA16EBBA5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188" t="11985" r="41334" b="50935"/>
          <a:stretch/>
        </p:blipFill>
        <p:spPr>
          <a:xfrm>
            <a:off x="333748" y="2162851"/>
            <a:ext cx="742780" cy="980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D6EA16-569E-F977-23C5-D60AFC5C6925}"/>
              </a:ext>
            </a:extLst>
          </p:cNvPr>
          <p:cNvSpPr txBox="1"/>
          <p:nvPr/>
        </p:nvSpPr>
        <p:spPr>
          <a:xfrm>
            <a:off x="-757577" y="760133"/>
            <a:ext cx="2925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Aptos" panose="020B0004020202020204" pitchFamily="34" charset="0"/>
              </a:rPr>
              <a:t>HIV Patients</a:t>
            </a:r>
            <a:endParaRPr lang="en-US" sz="1200" b="1" dirty="0"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235E10-55EA-94CD-BC99-54BCD2CE1273}"/>
              </a:ext>
            </a:extLst>
          </p:cNvPr>
          <p:cNvSpPr txBox="1"/>
          <p:nvPr/>
        </p:nvSpPr>
        <p:spPr>
          <a:xfrm>
            <a:off x="-757577" y="3049753"/>
            <a:ext cx="2925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ptos" panose="020B0004020202020204" pitchFamily="34" charset="0"/>
              </a:rPr>
              <a:t>Health Controls</a:t>
            </a:r>
          </a:p>
        </p:txBody>
      </p:sp>
      <p:pic>
        <p:nvPicPr>
          <p:cNvPr id="31750" name="Picture 6" descr="Bar chart - Free business icons">
            <a:extLst>
              <a:ext uri="{FF2B5EF4-FFF2-40B4-BE49-F238E27FC236}">
                <a16:creationId xmlns:a16="http://schemas.microsoft.com/office/drawing/2014/main" id="{61100E16-B1E3-31F5-BCD2-584BEE693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381" y="1491561"/>
            <a:ext cx="1211000" cy="12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44EF33-BBBC-B0DE-28AC-EF883E6A5D7F}"/>
              </a:ext>
            </a:extLst>
          </p:cNvPr>
          <p:cNvSpPr txBox="1"/>
          <p:nvPr/>
        </p:nvSpPr>
        <p:spPr>
          <a:xfrm>
            <a:off x="1498633" y="1179820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ptos" panose="020B0004020202020204" pitchFamily="34" charset="0"/>
              </a:rPr>
              <a:t>ML Grind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C8A82-3947-31CE-41D6-5BB166915978}"/>
              </a:ext>
            </a:extLst>
          </p:cNvPr>
          <p:cNvSpPr txBox="1"/>
          <p:nvPr/>
        </p:nvSpPr>
        <p:spPr>
          <a:xfrm>
            <a:off x="2888295" y="1179820"/>
            <a:ext cx="1290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ptos" panose="020B0004020202020204" pitchFamily="34" charset="0"/>
              </a:rPr>
              <a:t>Best Accuracy</a:t>
            </a:r>
          </a:p>
        </p:txBody>
      </p:sp>
      <p:pic>
        <p:nvPicPr>
          <p:cNvPr id="12" name="Picture 2" descr="4+ Hundred University Student Confused Cartoon Royalty-Free Images, Stock  Photos &amp; Pictures | Shutterstock">
            <a:extLst>
              <a:ext uri="{FF2B5EF4-FFF2-40B4-BE49-F238E27FC236}">
                <a16:creationId xmlns:a16="http://schemas.microsoft.com/office/drawing/2014/main" id="{4373ED03-B8F9-F71A-3F2A-B9942C3F32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3" t="-625" r="-1508" b="20392"/>
          <a:stretch>
            <a:fillRect/>
          </a:stretch>
        </p:blipFill>
        <p:spPr bwMode="auto">
          <a:xfrm>
            <a:off x="4439103" y="1478174"/>
            <a:ext cx="1339409" cy="12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15D1D4DA-E3B7-3548-ABED-B1AF1E391F89}"/>
              </a:ext>
            </a:extLst>
          </p:cNvPr>
          <p:cNvSpPr/>
          <p:nvPr/>
        </p:nvSpPr>
        <p:spPr>
          <a:xfrm>
            <a:off x="6115050" y="1342157"/>
            <a:ext cx="1266530" cy="551034"/>
          </a:xfrm>
          <a:prstGeom prst="wedgeRectCallout">
            <a:avLst>
              <a:gd name="adj1" fmla="val -31379"/>
              <a:gd name="adj2" fmla="val 869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 What?</a:t>
            </a:r>
          </a:p>
        </p:txBody>
      </p:sp>
      <p:pic>
        <p:nvPicPr>
          <p:cNvPr id="14" name="Picture 2" descr="4+ Hundred University Student Confused Cartoon Royalty-Free Images, Stock  Photos &amp; Pictures | Shutterstock">
            <a:extLst>
              <a:ext uri="{FF2B5EF4-FFF2-40B4-BE49-F238E27FC236}">
                <a16:creationId xmlns:a16="http://schemas.microsoft.com/office/drawing/2014/main" id="{7160B207-2AF0-8BED-25A2-BD3BA710A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95" b="19767"/>
          <a:stretch>
            <a:fillRect/>
          </a:stretch>
        </p:blipFill>
        <p:spPr bwMode="auto">
          <a:xfrm>
            <a:off x="7725181" y="1491561"/>
            <a:ext cx="1339409" cy="12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Understanding the DSM-5: What It Is &amp; How It Works">
            <a:extLst>
              <a:ext uri="{FF2B5EF4-FFF2-40B4-BE49-F238E27FC236}">
                <a16:creationId xmlns:a16="http://schemas.microsoft.com/office/drawing/2014/main" id="{56C8B612-3BAA-C2EE-C093-0EBB5E2DA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521" y="3263835"/>
            <a:ext cx="1325603" cy="99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6" name="Picture 12" descr="What Is a Questionnaire and How Is It Used in Research?">
            <a:extLst>
              <a:ext uri="{FF2B5EF4-FFF2-40B4-BE49-F238E27FC236}">
                <a16:creationId xmlns:a16="http://schemas.microsoft.com/office/drawing/2014/main" id="{42DA177B-8AE9-D868-C972-FF49E0D67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125" y="3483265"/>
            <a:ext cx="1616863" cy="107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D6E91A-ED13-958C-0535-C1FD52238BFB}"/>
              </a:ext>
            </a:extLst>
          </p:cNvPr>
          <p:cNvSpPr txBox="1"/>
          <p:nvPr/>
        </p:nvSpPr>
        <p:spPr>
          <a:xfrm>
            <a:off x="4617098" y="4099472"/>
            <a:ext cx="4415383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ptos" panose="020B0004020202020204" pitchFamily="34" charset="0"/>
              </a:rPr>
              <a:t>For many brain disorders, neuroimaging is NOT used for diagnosis and treatment settings</a:t>
            </a:r>
          </a:p>
        </p:txBody>
      </p:sp>
    </p:spTree>
    <p:extLst>
      <p:ext uri="{BB962C8B-B14F-4D97-AF65-F5344CB8AC3E}">
        <p14:creationId xmlns:p14="http://schemas.microsoft.com/office/powerpoint/2010/main" val="18650061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nut 19">
            <a:extLst>
              <a:ext uri="{FF2B5EF4-FFF2-40B4-BE49-F238E27FC236}">
                <a16:creationId xmlns:a16="http://schemas.microsoft.com/office/drawing/2014/main" id="{4C3454AE-B055-4D56-C21E-47C492D7BE1A}"/>
              </a:ext>
            </a:extLst>
          </p:cNvPr>
          <p:cNvSpPr/>
          <p:nvPr/>
        </p:nvSpPr>
        <p:spPr>
          <a:xfrm>
            <a:off x="5013502" y="928145"/>
            <a:ext cx="2671135" cy="2618635"/>
          </a:xfrm>
          <a:prstGeom prst="donut">
            <a:avLst>
              <a:gd name="adj" fmla="val 16285"/>
            </a:avLst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6BF9A9-9690-E737-67EC-B54A9EA21242}"/>
              </a:ext>
            </a:extLst>
          </p:cNvPr>
          <p:cNvSpPr/>
          <p:nvPr/>
        </p:nvSpPr>
        <p:spPr>
          <a:xfrm>
            <a:off x="6004630" y="3000807"/>
            <a:ext cx="760934" cy="7114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C6F2D-5863-D3E5-B5E3-E89BABA8219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54FAC3-44F0-FD36-A601-AF3CA42C8BB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4098" name="Picture 2" descr="The ultimate guide to correctly calculating A/B testing sample size and  test duration">
            <a:extLst>
              <a:ext uri="{FF2B5EF4-FFF2-40B4-BE49-F238E27FC236}">
                <a16:creationId xmlns:a16="http://schemas.microsoft.com/office/drawing/2014/main" id="{3EEA5328-1115-6C50-DAFA-E0D8AD14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989" y="1631272"/>
            <a:ext cx="2136373" cy="113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ow to Communicate Benefits to a Culturally Diverse Population">
            <a:extLst>
              <a:ext uri="{FF2B5EF4-FFF2-40B4-BE49-F238E27FC236}">
                <a16:creationId xmlns:a16="http://schemas.microsoft.com/office/drawing/2014/main" id="{23587987-BF22-25BD-2B4C-B6EAE35F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917" y="563135"/>
            <a:ext cx="2276857" cy="111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F57D0-0993-96AB-E683-4A947493950B}"/>
              </a:ext>
            </a:extLst>
          </p:cNvPr>
          <p:cNvSpPr txBox="1"/>
          <p:nvPr/>
        </p:nvSpPr>
        <p:spPr>
          <a:xfrm>
            <a:off x="4922381" y="397764"/>
            <a:ext cx="2925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Aptos" panose="020B0004020202020204" pitchFamily="34" charset="0"/>
              </a:rPr>
              <a:t>Heterogeneity</a:t>
            </a:r>
            <a:endParaRPr lang="en-US" sz="1200" b="1" dirty="0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A9CD38-ABE1-6293-60FF-DECEDFAFF7E7}"/>
              </a:ext>
            </a:extLst>
          </p:cNvPr>
          <p:cNvSpPr txBox="1"/>
          <p:nvPr/>
        </p:nvSpPr>
        <p:spPr>
          <a:xfrm>
            <a:off x="2915899" y="2658508"/>
            <a:ext cx="2925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Aptos" panose="020B0004020202020204" pitchFamily="34" charset="0"/>
              </a:rPr>
              <a:t>Generalizability</a:t>
            </a:r>
            <a:endParaRPr lang="en-US" sz="1200" b="1" dirty="0">
              <a:latin typeface="Aptos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5CB9F-8CED-C472-EFE5-F269BFED17AB}"/>
              </a:ext>
            </a:extLst>
          </p:cNvPr>
          <p:cNvSpPr txBox="1"/>
          <p:nvPr/>
        </p:nvSpPr>
        <p:spPr>
          <a:xfrm>
            <a:off x="6628337" y="2913946"/>
            <a:ext cx="2925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Aptos" panose="020B0004020202020204" pitchFamily="34" charset="0"/>
              </a:rPr>
              <a:t>Comorbidity</a:t>
            </a:r>
            <a:endParaRPr lang="en-US" sz="1200" b="1" dirty="0">
              <a:latin typeface="Aptos" panose="020B0004020202020204" pitchFamily="34" charset="0"/>
            </a:endParaRPr>
          </a:p>
        </p:txBody>
      </p:sp>
      <p:pic>
        <p:nvPicPr>
          <p:cNvPr id="4100" name="Picture 4" descr="4,700+ Kid With Magnifying Glass Stock Illustrations, Royalty-Free Vector  Graphics &amp; Clip Art - iStock | Discovery, Decision making, Classroom">
            <a:extLst>
              <a:ext uri="{FF2B5EF4-FFF2-40B4-BE49-F238E27FC236}">
                <a16:creationId xmlns:a16="http://schemas.microsoft.com/office/drawing/2014/main" id="{D5A92339-3431-4A4F-862B-470893856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4"/>
          <a:stretch>
            <a:fillRect/>
          </a:stretch>
        </p:blipFill>
        <p:spPr bwMode="auto">
          <a:xfrm>
            <a:off x="178904" y="1391730"/>
            <a:ext cx="1736160" cy="236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na icon. Health research symbol ...">
            <a:extLst>
              <a:ext uri="{FF2B5EF4-FFF2-40B4-BE49-F238E27FC236}">
                <a16:creationId xmlns:a16="http://schemas.microsoft.com/office/drawing/2014/main" id="{C6CA263F-3F1A-4FFC-2A00-6B628222F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995" y="3113616"/>
            <a:ext cx="659886" cy="43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black line drawing of houses and a tree&#10;&#10;Description automatically generated">
            <a:extLst>
              <a:ext uri="{FF2B5EF4-FFF2-40B4-BE49-F238E27FC236}">
                <a16:creationId xmlns:a16="http://schemas.microsoft.com/office/drawing/2014/main" id="{DE7DB91D-54A3-18C9-50D9-CA73E54CC2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1856" y="2771042"/>
            <a:ext cx="486481" cy="486481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8F7680B9-1B0F-F6C7-DB5D-E1C863501AC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5328" y="3366511"/>
            <a:ext cx="423824" cy="423824"/>
          </a:xfrm>
          <a:prstGeom prst="rect">
            <a:avLst/>
          </a:prstGeom>
        </p:spPr>
      </p:pic>
      <p:pic>
        <p:nvPicPr>
          <p:cNvPr id="4104" name="Picture 8" descr="Free Vectors | Survey icon">
            <a:extLst>
              <a:ext uri="{FF2B5EF4-FFF2-40B4-BE49-F238E27FC236}">
                <a16:creationId xmlns:a16="http://schemas.microsoft.com/office/drawing/2014/main" id="{47DE682D-373A-6C4F-2DF1-E66D70459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573" y="3122956"/>
            <a:ext cx="423825" cy="4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7BF207-DC75-2757-AF1C-CDF562943BC4}"/>
              </a:ext>
            </a:extLst>
          </p:cNvPr>
          <p:cNvSpPr txBox="1"/>
          <p:nvPr/>
        </p:nvSpPr>
        <p:spPr>
          <a:xfrm>
            <a:off x="4951325" y="3795380"/>
            <a:ext cx="2925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Aptos" panose="020B0004020202020204" pitchFamily="34" charset="0"/>
              </a:rPr>
              <a:t>Multi-modality</a:t>
            </a:r>
            <a:r>
              <a:rPr lang="zh-CN" altLang="en-US" sz="1200" b="1" dirty="0">
                <a:latin typeface="Aptos" panose="020B0004020202020204" pitchFamily="34" charset="0"/>
              </a:rPr>
              <a:t> </a:t>
            </a:r>
            <a:r>
              <a:rPr lang="en-US" altLang="zh-CN" sz="1200" b="1" dirty="0">
                <a:latin typeface="Aptos" panose="020B0004020202020204" pitchFamily="34" charset="0"/>
              </a:rPr>
              <a:t>(Non-Imaging)</a:t>
            </a:r>
            <a:endParaRPr lang="en-US" sz="1200" b="1" dirty="0">
              <a:latin typeface="Aptos" panose="020B0004020202020204" pitchFamily="34" charset="0"/>
            </a:endParaRPr>
          </a:p>
        </p:txBody>
      </p:sp>
      <p:pic>
        <p:nvPicPr>
          <p:cNvPr id="4106" name="Picture 10" descr="The multi-organ impact of COVID-19 | Proteintech Group">
            <a:extLst>
              <a:ext uri="{FF2B5EF4-FFF2-40B4-BE49-F238E27FC236}">
                <a16:creationId xmlns:a16="http://schemas.microsoft.com/office/drawing/2014/main" id="{5ED35E26-A05D-728B-F581-F92167F67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3"/>
          <a:stretch>
            <a:fillRect/>
          </a:stretch>
        </p:blipFill>
        <p:spPr bwMode="auto">
          <a:xfrm>
            <a:off x="7281644" y="1465410"/>
            <a:ext cx="1443256" cy="154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8CE99B-A32A-BACF-5CC0-A12CF7ABB26E}"/>
              </a:ext>
            </a:extLst>
          </p:cNvPr>
          <p:cNvSpPr txBox="1"/>
          <p:nvPr/>
        </p:nvSpPr>
        <p:spPr>
          <a:xfrm>
            <a:off x="1659639" y="738220"/>
            <a:ext cx="15220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Aptos" panose="020B0004020202020204" pitchFamily="34" charset="0"/>
            </a:endParaRPr>
          </a:p>
          <a:p>
            <a:r>
              <a:rPr lang="en-US" altLang="zh-CN" sz="1400" b="1" dirty="0">
                <a:latin typeface="Aptos" panose="020B0004020202020204" pitchFamily="34" charset="0"/>
              </a:rPr>
              <a:t>Can</a:t>
            </a:r>
            <a:r>
              <a:rPr lang="zh-CN" altLang="en-US" sz="1400" b="1" dirty="0">
                <a:latin typeface="Aptos" panose="020B0004020202020204" pitchFamily="34" charset="0"/>
              </a:rPr>
              <a:t> </a:t>
            </a:r>
            <a:r>
              <a:rPr lang="en-US" altLang="zh-CN" sz="1400" b="1" dirty="0">
                <a:latin typeface="Aptos" panose="020B0004020202020204" pitchFamily="34" charset="0"/>
              </a:rPr>
              <a:t>I</a:t>
            </a:r>
            <a:r>
              <a:rPr lang="zh-CN" altLang="en-US" sz="1400" b="1" dirty="0">
                <a:latin typeface="Aptos" panose="020B0004020202020204" pitchFamily="34" charset="0"/>
              </a:rPr>
              <a:t> </a:t>
            </a:r>
            <a:r>
              <a:rPr lang="en-US" altLang="zh-CN" sz="1400" b="1" dirty="0">
                <a:latin typeface="Aptos" panose="020B0004020202020204" pitchFamily="34" charset="0"/>
              </a:rPr>
              <a:t>build</a:t>
            </a:r>
            <a:r>
              <a:rPr lang="zh-CN" altLang="en-US" sz="1400" b="1" dirty="0">
                <a:latin typeface="Aptos" panose="020B0004020202020204" pitchFamily="34" charset="0"/>
              </a:rPr>
              <a:t> </a:t>
            </a:r>
            <a:r>
              <a:rPr lang="en-US" altLang="zh-CN" sz="1400" b="1" dirty="0">
                <a:latin typeface="Aptos" panose="020B0004020202020204" pitchFamily="34" charset="0"/>
              </a:rPr>
              <a:t>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ptos" panose="020B0004020202020204" pitchFamily="34" charset="0"/>
              </a:rPr>
              <a:t>Loss</a:t>
            </a:r>
            <a:r>
              <a:rPr lang="zh-CN" altLang="en-US" sz="1400" dirty="0">
                <a:latin typeface="Aptos" panose="020B0004020202020204" pitchFamily="34" charset="0"/>
              </a:rPr>
              <a:t> </a:t>
            </a:r>
            <a:r>
              <a:rPr lang="en-US" altLang="zh-CN" sz="1400" dirty="0">
                <a:latin typeface="Aptos" panose="020B0004020202020204" pitchFamily="34" charset="0"/>
              </a:rPr>
              <a:t>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ptos" panose="020B0004020202020204" pitchFamily="34" charset="0"/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ptos" panose="020B0004020202020204" pitchFamily="34" charset="0"/>
              </a:rPr>
              <a:t>Baselines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ptos" panose="020B0004020202020204" pitchFamily="34" charset="0"/>
              </a:rPr>
              <a:t>Ablations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ptos" panose="020B0004020202020204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32F256-7271-584D-8362-4308D2A0BAC3}"/>
              </a:ext>
            </a:extLst>
          </p:cNvPr>
          <p:cNvSpPr txBox="1"/>
          <p:nvPr/>
        </p:nvSpPr>
        <p:spPr>
          <a:xfrm>
            <a:off x="1659639" y="2545656"/>
            <a:ext cx="199439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Aptos" panose="020B0004020202020204" pitchFamily="34" charset="0"/>
            </a:endParaRPr>
          </a:p>
          <a:p>
            <a:r>
              <a:rPr lang="en-US" altLang="zh-CN" sz="1400" b="1" dirty="0">
                <a:latin typeface="Aptos" panose="020B0004020202020204" pitchFamily="34" charset="0"/>
              </a:rPr>
              <a:t>Will</a:t>
            </a:r>
            <a:r>
              <a:rPr lang="zh-CN" altLang="en-US" sz="1400" b="1" dirty="0">
                <a:latin typeface="Aptos" panose="020B0004020202020204" pitchFamily="34" charset="0"/>
              </a:rPr>
              <a:t> </a:t>
            </a:r>
            <a:r>
              <a:rPr lang="en-US" altLang="zh-CN" sz="1400" b="1" dirty="0">
                <a:latin typeface="Aptos" panose="020B0004020202020204" pitchFamily="34" charset="0"/>
              </a:rPr>
              <a:t>it</a:t>
            </a:r>
            <a:r>
              <a:rPr lang="zh-CN" altLang="en-US" sz="1400" b="1" dirty="0">
                <a:latin typeface="Aptos" panose="020B0004020202020204" pitchFamily="34" charset="0"/>
              </a:rPr>
              <a:t> </a:t>
            </a:r>
            <a:r>
              <a:rPr lang="en-US" altLang="zh-CN" sz="1400" b="1" dirty="0">
                <a:latin typeface="Aptos" panose="020B0004020202020204" pitchFamily="34" charset="0"/>
              </a:rPr>
              <a:t>matter?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ptos" panose="020B0004020202020204" pitchFamily="34" charset="0"/>
              </a:rPr>
              <a:t>Clinical</a:t>
            </a:r>
            <a:r>
              <a:rPr lang="zh-CN" altLang="en-US" sz="1400" dirty="0">
                <a:latin typeface="Aptos" panose="020B0004020202020204" pitchFamily="34" charset="0"/>
              </a:rPr>
              <a:t> </a:t>
            </a:r>
            <a:r>
              <a:rPr lang="en-US" altLang="zh-CN" sz="1400" dirty="0">
                <a:latin typeface="Aptos" panose="020B0004020202020204" pitchFamily="34" charset="0"/>
              </a:rPr>
              <a:t>relevance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ptos" panose="020B0004020202020204" pitchFamily="34" charset="0"/>
              </a:rPr>
              <a:t>Scientific relevance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ptos" panose="020B0004020202020204" pitchFamily="34" charset="0"/>
              </a:rPr>
              <a:t>Generalizability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ptos" panose="020B0004020202020204" pitchFamily="34" charset="0"/>
              </a:rPr>
              <a:t>Transparency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ptos" panose="020B0004020202020204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ptos" panose="020B0004020202020204" pitchFamily="34" charset="0"/>
            </a:endParaRPr>
          </a:p>
        </p:txBody>
      </p:sp>
      <p:sp>
        <p:nvSpPr>
          <p:cNvPr id="22" name="Title 7">
            <a:extLst>
              <a:ext uri="{FF2B5EF4-FFF2-40B4-BE49-F238E27FC236}">
                <a16:creationId xmlns:a16="http://schemas.microsoft.com/office/drawing/2014/main" id="{FFFD3E36-DDE5-4547-A173-9878DE913AC0}"/>
              </a:ext>
            </a:extLst>
          </p:cNvPr>
          <p:cNvSpPr txBox="1">
            <a:spLocks/>
          </p:cNvSpPr>
          <p:nvPr/>
        </p:nvSpPr>
        <p:spPr>
          <a:xfrm>
            <a:off x="0" y="4554"/>
            <a:ext cx="7886700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latin typeface="Aptos" panose="020B0004020202020204" pitchFamily="34" charset="0"/>
              </a:rPr>
              <a:t>Design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AI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with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Purpose</a:t>
            </a:r>
            <a:endParaRPr lang="en-US" sz="30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19884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5" grpId="0" animBg="1"/>
      <p:bldP spid="7" grpId="0"/>
      <p:bldP spid="8" grpId="0"/>
      <p:bldP spid="11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Generated image">
            <a:extLst>
              <a:ext uri="{FF2B5EF4-FFF2-40B4-BE49-F238E27FC236}">
                <a16:creationId xmlns:a16="http://schemas.microsoft.com/office/drawing/2014/main" id="{DB21BEB4-EB8B-8B1B-9AA4-92B5F5E76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2"/>
          <a:stretch>
            <a:fillRect/>
          </a:stretch>
        </p:blipFill>
        <p:spPr bwMode="auto">
          <a:xfrm>
            <a:off x="1328062" y="171611"/>
            <a:ext cx="6278741" cy="389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3E8057-FE8A-8F9E-97AC-B56B8C8D88E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3948D-B1F4-E106-6A00-64B59DC99FB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0A867-C837-1E3D-46F3-AEB7D7E542FD}"/>
              </a:ext>
            </a:extLst>
          </p:cNvPr>
          <p:cNvSpPr txBox="1"/>
          <p:nvPr/>
        </p:nvSpPr>
        <p:spPr>
          <a:xfrm>
            <a:off x="4572000" y="2547653"/>
            <a:ext cx="1937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Aptos" panose="020B0004020202020204" pitchFamily="34" charset="0"/>
              </a:rPr>
              <a:t>  </a:t>
            </a:r>
            <a:r>
              <a:rPr lang="en-US" altLang="zh-CN" sz="3600" b="1" dirty="0">
                <a:solidFill>
                  <a:schemeClr val="bg1"/>
                </a:solidFill>
                <a:latin typeface="Aptos" panose="020B0004020202020204" pitchFamily="34" charset="0"/>
              </a:rPr>
              <a:t>AI</a:t>
            </a:r>
            <a:r>
              <a:rPr lang="zh-CN" altLang="en-US" sz="3600" b="1" dirty="0">
                <a:solidFill>
                  <a:schemeClr val="bg1"/>
                </a:solidFill>
                <a:latin typeface="Aptos" panose="020B0004020202020204" pitchFamily="34" charset="0"/>
              </a:rPr>
              <a:t>   </a:t>
            </a:r>
            <a:r>
              <a:rPr lang="en-US" altLang="zh-CN" sz="3600" b="1" dirty="0">
                <a:solidFill>
                  <a:schemeClr val="bg1"/>
                </a:solidFill>
                <a:latin typeface="Aptos" panose="020B0004020202020204" pitchFamily="34" charset="0"/>
              </a:rPr>
              <a:t>Trends</a:t>
            </a:r>
            <a:endParaRPr lang="en-US" sz="36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437A7-3D89-CB77-D299-65C9BEF583A7}"/>
              </a:ext>
            </a:extLst>
          </p:cNvPr>
          <p:cNvSpPr txBox="1"/>
          <p:nvPr/>
        </p:nvSpPr>
        <p:spPr>
          <a:xfrm>
            <a:off x="1748765" y="2493594"/>
            <a:ext cx="22669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F7F0F"/>
                </a:solidFill>
                <a:latin typeface="Aptos" panose="020B0004020202020204" pitchFamily="34" charset="0"/>
              </a:rPr>
              <a:t>Healthcare</a:t>
            </a:r>
          </a:p>
          <a:p>
            <a:pPr algn="ctr"/>
            <a:r>
              <a:rPr lang="en-US" altLang="zh-CN" sz="3200" b="1" dirty="0">
                <a:solidFill>
                  <a:srgbClr val="FF7F0F"/>
                </a:solidFill>
                <a:latin typeface="Aptos" panose="020B0004020202020204" pitchFamily="34" charset="0"/>
              </a:rPr>
              <a:t>Needs</a:t>
            </a:r>
            <a:endParaRPr lang="en-US" sz="3200" b="1" dirty="0">
              <a:solidFill>
                <a:srgbClr val="FF7F0F"/>
              </a:solidFill>
              <a:latin typeface="Aptos" panose="020B0004020202020204" pitchFamily="34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7ABF6B4-F383-CAEA-81A4-0E38C4B3ED47}"/>
              </a:ext>
            </a:extLst>
          </p:cNvPr>
          <p:cNvSpPr/>
          <p:nvPr/>
        </p:nvSpPr>
        <p:spPr>
          <a:xfrm>
            <a:off x="1208032" y="102392"/>
            <a:ext cx="3641835" cy="4432821"/>
          </a:xfrm>
          <a:custGeom>
            <a:avLst/>
            <a:gdLst>
              <a:gd name="connsiteX0" fmla="*/ 2958662 w 3641835"/>
              <a:gd name="connsiteY0" fmla="*/ 0 h 4025462"/>
              <a:gd name="connsiteX1" fmla="*/ 3641835 w 3641835"/>
              <a:gd name="connsiteY1" fmla="*/ 4025462 h 4025462"/>
              <a:gd name="connsiteX2" fmla="*/ 0 w 3641835"/>
              <a:gd name="connsiteY2" fmla="*/ 3999186 h 4025462"/>
              <a:gd name="connsiteX3" fmla="*/ 15766 w 3641835"/>
              <a:gd name="connsiteY3" fmla="*/ 26276 h 4025462"/>
              <a:gd name="connsiteX4" fmla="*/ 2958662 w 3641835"/>
              <a:gd name="connsiteY4" fmla="*/ 0 h 4025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1835" h="4025462">
                <a:moveTo>
                  <a:pt x="2958662" y="0"/>
                </a:moveTo>
                <a:lnTo>
                  <a:pt x="3641835" y="4025462"/>
                </a:lnTo>
                <a:lnTo>
                  <a:pt x="0" y="3999186"/>
                </a:lnTo>
                <a:cubicBezTo>
                  <a:pt x="5255" y="2674883"/>
                  <a:pt x="10511" y="1350579"/>
                  <a:pt x="15766" y="26276"/>
                </a:cubicBezTo>
                <a:lnTo>
                  <a:pt x="295866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utoShape 16" descr="Conference on Neural Information Processing Systems - Wikipedia">
            <a:extLst>
              <a:ext uri="{FF2B5EF4-FFF2-40B4-BE49-F238E27FC236}">
                <a16:creationId xmlns:a16="http://schemas.microsoft.com/office/drawing/2014/main" id="{ACFCC478-0C72-35D6-0D33-C1ADF79CC0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8" descr="Conference on Neural Information Processing Systems - Wikipedia">
            <a:extLst>
              <a:ext uri="{FF2B5EF4-FFF2-40B4-BE49-F238E27FC236}">
                <a16:creationId xmlns:a16="http://schemas.microsoft.com/office/drawing/2014/main" id="{B3C1C429-63E0-6795-8006-4F933E440C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6" name="Picture 22" descr="NeurIPS 2022｜Sony Research">
            <a:extLst>
              <a:ext uri="{FF2B5EF4-FFF2-40B4-BE49-F238E27FC236}">
                <a16:creationId xmlns:a16="http://schemas.microsoft.com/office/drawing/2014/main" id="{725FA540-0E69-FF1C-31E2-EEF852A2C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687" y="4043578"/>
            <a:ext cx="1375541" cy="74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OpenAI - YouTube">
            <a:extLst>
              <a:ext uri="{FF2B5EF4-FFF2-40B4-BE49-F238E27FC236}">
                <a16:creationId xmlns:a16="http://schemas.microsoft.com/office/drawing/2014/main" id="{803DC5EB-1923-A2BF-9D01-D5EF6ADEC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320" y="3962513"/>
            <a:ext cx="981404" cy="98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Empire of AI by Karen Hao: 9780593657508 | PenguinRandomHouse.com: Books">
            <a:extLst>
              <a:ext uri="{FF2B5EF4-FFF2-40B4-BE49-F238E27FC236}">
                <a16:creationId xmlns:a16="http://schemas.microsoft.com/office/drawing/2014/main" id="{9FAD6643-5066-FA59-6626-5581429E1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66" y="3808246"/>
            <a:ext cx="645486" cy="98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Paper accepted for CVPR 2020 | Embodied Vision – Max Planck Institute for  Intelligent Systems">
            <a:extLst>
              <a:ext uri="{FF2B5EF4-FFF2-40B4-BE49-F238E27FC236}">
                <a16:creationId xmlns:a16="http://schemas.microsoft.com/office/drawing/2014/main" id="{D600738E-0B0D-FAAE-811E-77AC95B49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62" y="4006101"/>
            <a:ext cx="1134075" cy="85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MICCAI Society | LinkedIn">
            <a:extLst>
              <a:ext uri="{FF2B5EF4-FFF2-40B4-BE49-F238E27FC236}">
                <a16:creationId xmlns:a16="http://schemas.microsoft.com/office/drawing/2014/main" id="{00C609DB-DFC3-47DF-64A1-EA1039451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90" y="724119"/>
            <a:ext cx="714265" cy="71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B0779E6-E58E-E8CA-3CDE-572ED715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id="{A39B3376-D1FD-8057-AC8A-429B1C2C4CC6}"/>
              </a:ext>
            </a:extLst>
          </p:cNvPr>
          <p:cNvSpPr txBox="1">
            <a:spLocks/>
          </p:cNvSpPr>
          <p:nvPr/>
        </p:nvSpPr>
        <p:spPr>
          <a:xfrm>
            <a:off x="0" y="4554"/>
            <a:ext cx="7886700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latin typeface="Aptos" panose="020B0004020202020204" pitchFamily="34" charset="0"/>
              </a:rPr>
              <a:t>Design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AI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with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Purpose</a:t>
            </a:r>
            <a:endParaRPr lang="en-US" sz="30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53260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951C0-B7E1-12D3-7947-7C519698B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6750"/>
          </a:xfrm>
        </p:spPr>
        <p:txBody>
          <a:bodyPr>
            <a:normAutofit/>
          </a:bodyPr>
          <a:lstStyle/>
          <a:p>
            <a:r>
              <a:rPr lang="en-US" b="1" dirty="0">
                <a:latin typeface="Aptos" panose="020B0004020202020204" pitchFamily="34" charset="0"/>
                <a:cs typeface="Arial" panose="020B0604020202020204" pitchFamily="34" charset="0"/>
              </a:rPr>
              <a:t>Small Sample Sizes, Limited Generalizability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A7B7-9EA8-B285-B48F-016DED7DDE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3479" y="3622682"/>
            <a:ext cx="5932501" cy="842644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>
                <a:latin typeface="Aptos" panose="020B0004020202020204" pitchFamily="34" charset="0"/>
              </a:rPr>
              <a:t>NIH Primary Aim: Establish reproducibility </a:t>
            </a:r>
          </a:p>
          <a:p>
            <a:r>
              <a:rPr lang="en-US" altLang="zh-CN" dirty="0">
                <a:latin typeface="Aptos" panose="020B0004020202020204" pitchFamily="34" charset="0"/>
              </a:rPr>
              <a:t>Big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data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in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Neuroimaging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is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not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“big”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enough.</a:t>
            </a:r>
          </a:p>
          <a:p>
            <a:r>
              <a:rPr lang="en-US" altLang="zh-CN" dirty="0">
                <a:latin typeface="Aptos" panose="020B0004020202020204" pitchFamily="34" charset="0"/>
              </a:rPr>
              <a:t>Traditional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R01s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recruit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~100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participants.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998E99-EAB2-2627-8ADF-1256E03D302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F784C-200A-0A88-EB5E-A4BB51C53B9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7174" name="Picture 6" descr="1,500 scientists lift the lid on reproducibility | Nature">
            <a:extLst>
              <a:ext uri="{FF2B5EF4-FFF2-40B4-BE49-F238E27FC236}">
                <a16:creationId xmlns:a16="http://schemas.microsoft.com/office/drawing/2014/main" id="{22778CAE-3BC2-C95F-93BC-1A7D7A188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68" y="1024530"/>
            <a:ext cx="2819461" cy="239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E05515-AFEE-C896-1689-606BAE7E9698}"/>
              </a:ext>
            </a:extLst>
          </p:cNvPr>
          <p:cNvSpPr txBox="1"/>
          <p:nvPr/>
        </p:nvSpPr>
        <p:spPr>
          <a:xfrm>
            <a:off x="182880" y="678174"/>
            <a:ext cx="3538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ptos" panose="020B0004020202020204" pitchFamily="34" charset="0"/>
              </a:rPr>
              <a:t>1,500 scientists lift the lid on reproducibility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8F4DF-8C42-0961-88CF-14B6FD718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808" y="735927"/>
            <a:ext cx="4693091" cy="278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6585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4546C-2124-104A-A524-F3567E03559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7559" y="828322"/>
            <a:ext cx="8537879" cy="3386859"/>
          </a:xfrm>
        </p:spPr>
        <p:txBody>
          <a:bodyPr/>
          <a:lstStyle/>
          <a:p>
            <a:r>
              <a:rPr lang="en-US" altLang="zh-CN" dirty="0">
                <a:latin typeface="Aptos" panose="020B0004020202020204" pitchFamily="34" charset="0"/>
              </a:rPr>
              <a:t>Pre-train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model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on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massive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unlabeled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data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endParaRPr lang="en-US" altLang="zh-CN" dirty="0">
              <a:latin typeface="Aptos" panose="020B0004020202020204" pitchFamily="34" charset="0"/>
            </a:endParaRPr>
          </a:p>
          <a:p>
            <a:r>
              <a:rPr lang="en-US" altLang="zh-CN" dirty="0">
                <a:latin typeface="Aptos" panose="020B0004020202020204" pitchFamily="34" charset="0"/>
              </a:rPr>
              <a:t>Using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learned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representations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for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downstream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tasks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77E853-E05E-E04F-B142-A9D38540771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7" name="Picture 6" descr="t-SNE – Laurens van der Maaten">
            <a:extLst>
              <a:ext uri="{FF2B5EF4-FFF2-40B4-BE49-F238E27FC236}">
                <a16:creationId xmlns:a16="http://schemas.microsoft.com/office/drawing/2014/main" id="{FD302F96-1FEF-A2FA-ADA1-8242EF4E4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26" t="18428" r="11610" b="21576"/>
          <a:stretch/>
        </p:blipFill>
        <p:spPr bwMode="auto">
          <a:xfrm>
            <a:off x="3214477" y="2128549"/>
            <a:ext cx="3084562" cy="237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CD0A9A3-8C92-49AD-F514-0E16D38A0F00}"/>
              </a:ext>
            </a:extLst>
          </p:cNvPr>
          <p:cNvSpPr/>
          <p:nvPr/>
        </p:nvSpPr>
        <p:spPr>
          <a:xfrm>
            <a:off x="4904137" y="2687963"/>
            <a:ext cx="82438" cy="79876"/>
          </a:xfrm>
          <a:prstGeom prst="ellipse">
            <a:avLst/>
          </a:prstGeom>
          <a:solidFill>
            <a:srgbClr val="2C7BB6"/>
          </a:solidFill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7BB6"/>
              </a:solidFill>
            </a:endParaRPr>
          </a:p>
        </p:txBody>
      </p:sp>
      <p:pic>
        <p:nvPicPr>
          <p:cNvPr id="10" name="Picture 9" descr="Related image">
            <a:extLst>
              <a:ext uri="{FF2B5EF4-FFF2-40B4-BE49-F238E27FC236}">
                <a16:creationId xmlns:a16="http://schemas.microsoft.com/office/drawing/2014/main" id="{29581DBA-D2C9-C07A-E97A-F665147E72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clrChange>
              <a:clrFrom>
                <a:srgbClr val="000100"/>
              </a:clrFrom>
              <a:clrTo>
                <a:srgbClr val="0001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76" y="2724752"/>
            <a:ext cx="977397" cy="860107"/>
          </a:xfrm>
          <a:prstGeom prst="rect">
            <a:avLst/>
          </a:prstGeom>
          <a:noFill/>
        </p:spPr>
      </p:pic>
      <p:sp>
        <p:nvSpPr>
          <p:cNvPr id="11" name="Trapezoid 10">
            <a:extLst>
              <a:ext uri="{FF2B5EF4-FFF2-40B4-BE49-F238E27FC236}">
                <a16:creationId xmlns:a16="http://schemas.microsoft.com/office/drawing/2014/main" id="{350EC1B1-5F5B-3306-4B99-2C95C97E1E4D}"/>
              </a:ext>
            </a:extLst>
          </p:cNvPr>
          <p:cNvSpPr/>
          <p:nvPr/>
        </p:nvSpPr>
        <p:spPr>
          <a:xfrm rot="5400000">
            <a:off x="1277788" y="2777794"/>
            <a:ext cx="882434" cy="546168"/>
          </a:xfrm>
          <a:prstGeom prst="trapezoid">
            <a:avLst>
              <a:gd name="adj" fmla="val 4898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000" b="1">
              <a:solidFill>
                <a:srgbClr val="FFC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8AE397-1985-1A93-E61D-01A6E8133F2E}"/>
              </a:ext>
            </a:extLst>
          </p:cNvPr>
          <p:cNvSpPr txBox="1"/>
          <p:nvPr/>
        </p:nvSpPr>
        <p:spPr>
          <a:xfrm>
            <a:off x="1376373" y="2844978"/>
            <a:ext cx="6960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773F0-CB71-CA6F-8C38-1E4120F7E465}"/>
              </a:ext>
            </a:extLst>
          </p:cNvPr>
          <p:cNvSpPr txBox="1"/>
          <p:nvPr/>
        </p:nvSpPr>
        <p:spPr>
          <a:xfrm>
            <a:off x="1572119" y="2985677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2DBC2D-5113-F451-A68C-341B7533C4DE}"/>
              </a:ext>
            </a:extLst>
          </p:cNvPr>
          <p:cNvSpPr/>
          <p:nvPr/>
        </p:nvSpPr>
        <p:spPr>
          <a:xfrm>
            <a:off x="6826728" y="2579788"/>
            <a:ext cx="162398" cy="1709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1268B9-CE12-CEA1-952C-AD1A6FE7D9CC}"/>
              </a:ext>
            </a:extLst>
          </p:cNvPr>
          <p:cNvSpPr/>
          <p:nvPr/>
        </p:nvSpPr>
        <p:spPr>
          <a:xfrm>
            <a:off x="6826728" y="2895830"/>
            <a:ext cx="162398" cy="1709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53012A-B7EA-043A-9B87-FFE053CFE416}"/>
              </a:ext>
            </a:extLst>
          </p:cNvPr>
          <p:cNvSpPr txBox="1"/>
          <p:nvPr/>
        </p:nvSpPr>
        <p:spPr>
          <a:xfrm>
            <a:off x="6947799" y="2551488"/>
            <a:ext cx="11781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CN" sz="1000" dirty="0">
                <a:solidFill>
                  <a:srgbClr val="000000"/>
                </a:solidFill>
                <a:latin typeface="Helvetica Light" panose="020B0403020202020204" pitchFamily="34" charset="0"/>
                <a:ea typeface="ヒラギノ角ゴ Pro W3"/>
                <a:sym typeface="Wingdings" pitchFamily="2" charset="2"/>
              </a:rPr>
              <a:t>Healthy</a:t>
            </a:r>
          </a:p>
          <a:p>
            <a:pPr lvl="0" algn="l"/>
            <a:endParaRPr lang="en-US" altLang="en-US" sz="1000" dirty="0">
              <a:solidFill>
                <a:srgbClr val="000000"/>
              </a:solidFill>
              <a:latin typeface="Helvetica Light" panose="020B0403020202020204" pitchFamily="34" charset="0"/>
              <a:ea typeface="ヒラギノ角ゴ Pro W3"/>
              <a:sym typeface="Wingdings" pitchFamily="2" charset="2"/>
            </a:endParaRPr>
          </a:p>
          <a:p>
            <a:pPr lvl="0" algn="l"/>
            <a:r>
              <a:rPr lang="en-US" altLang="zh-CN" sz="1000" dirty="0">
                <a:solidFill>
                  <a:srgbClr val="000000"/>
                </a:solidFill>
                <a:latin typeface="Helvetica Light" panose="020B0403020202020204" pitchFamily="34" charset="0"/>
                <a:ea typeface="ヒラギノ角ゴ Pro W3"/>
                <a:sym typeface="Wingdings" pitchFamily="2" charset="2"/>
              </a:rPr>
              <a:t>Patients</a:t>
            </a:r>
            <a:endParaRPr lang="en-US" altLang="en-US" sz="1000" dirty="0">
              <a:solidFill>
                <a:srgbClr val="000000"/>
              </a:solidFill>
              <a:latin typeface="Helvetica Light" panose="020B0403020202020204" pitchFamily="34" charset="0"/>
              <a:ea typeface="ヒラギノ角ゴ Pro W3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F7F8A2-A05B-54C9-9871-C9295873DDD4}"/>
              </a:ext>
            </a:extLst>
          </p:cNvPr>
          <p:cNvCxnSpPr>
            <a:cxnSpLocks/>
          </p:cNvCxnSpPr>
          <p:nvPr/>
        </p:nvCxnSpPr>
        <p:spPr>
          <a:xfrm>
            <a:off x="5104044" y="2724752"/>
            <a:ext cx="1194995" cy="0"/>
          </a:xfrm>
          <a:prstGeom prst="straightConnector1">
            <a:avLst/>
          </a:prstGeom>
          <a:ln w="28575">
            <a:solidFill>
              <a:srgbClr val="3090C9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Graphic 19" descr="Question Mark with solid fill">
            <a:extLst>
              <a:ext uri="{FF2B5EF4-FFF2-40B4-BE49-F238E27FC236}">
                <a16:creationId xmlns:a16="http://schemas.microsoft.com/office/drawing/2014/main" id="{ACD3854D-F1D4-CAF8-7F56-46F05356CB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28867" y="2655966"/>
            <a:ext cx="286103" cy="286103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A0100EE-4C5E-C2AC-FC5F-A3EC1E482EE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5F25F2-75AC-9D45-668C-5BCC988BE90B}"/>
              </a:ext>
            </a:extLst>
          </p:cNvPr>
          <p:cNvGraphicFramePr>
            <a:graphicFrameLocks noGrp="1"/>
          </p:cNvGraphicFramePr>
          <p:nvPr/>
        </p:nvGraphicFramePr>
        <p:xfrm>
          <a:off x="2194526" y="2957907"/>
          <a:ext cx="696023" cy="145711"/>
        </p:xfrm>
        <a:graphic>
          <a:graphicData uri="http://schemas.openxmlformats.org/drawingml/2006/table">
            <a:tbl>
              <a:tblPr/>
              <a:tblGrid>
                <a:gridCol w="139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57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 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…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  <a:cs typeface="Arial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Oval 18">
            <a:extLst>
              <a:ext uri="{FF2B5EF4-FFF2-40B4-BE49-F238E27FC236}">
                <a16:creationId xmlns:a16="http://schemas.microsoft.com/office/drawing/2014/main" id="{90D0BBA9-812C-35C6-8950-194BD0E2D0E2}"/>
              </a:ext>
            </a:extLst>
          </p:cNvPr>
          <p:cNvSpPr/>
          <p:nvPr/>
        </p:nvSpPr>
        <p:spPr>
          <a:xfrm>
            <a:off x="4647286" y="2926569"/>
            <a:ext cx="82438" cy="79876"/>
          </a:xfrm>
          <a:prstGeom prst="ellipse">
            <a:avLst/>
          </a:prstGeom>
          <a:solidFill>
            <a:srgbClr val="2C7BB6"/>
          </a:solidFill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7BB6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AC5372-9DFC-73A5-8ABF-7FD580010650}"/>
              </a:ext>
            </a:extLst>
          </p:cNvPr>
          <p:cNvSpPr/>
          <p:nvPr/>
        </p:nvSpPr>
        <p:spPr>
          <a:xfrm>
            <a:off x="4980718" y="3237463"/>
            <a:ext cx="82438" cy="79876"/>
          </a:xfrm>
          <a:prstGeom prst="ellipse">
            <a:avLst/>
          </a:prstGeom>
          <a:solidFill>
            <a:srgbClr val="2C7BB6"/>
          </a:solidFill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7BB6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E36BAD-24D6-CBC7-5453-89717DD00D88}"/>
              </a:ext>
            </a:extLst>
          </p:cNvPr>
          <p:cNvSpPr/>
          <p:nvPr/>
        </p:nvSpPr>
        <p:spPr>
          <a:xfrm>
            <a:off x="4275849" y="3023742"/>
            <a:ext cx="82438" cy="79876"/>
          </a:xfrm>
          <a:prstGeom prst="ellipse">
            <a:avLst/>
          </a:prstGeom>
          <a:solidFill>
            <a:srgbClr val="2C7BB6"/>
          </a:solidFill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7BB6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091428B-4749-F77D-6F2D-0A5826C74B55}"/>
              </a:ext>
            </a:extLst>
          </p:cNvPr>
          <p:cNvSpPr/>
          <p:nvPr/>
        </p:nvSpPr>
        <p:spPr>
          <a:xfrm>
            <a:off x="4564848" y="3218309"/>
            <a:ext cx="82438" cy="79876"/>
          </a:xfrm>
          <a:prstGeom prst="ellipse">
            <a:avLst/>
          </a:prstGeom>
          <a:solidFill>
            <a:srgbClr val="2C7BB6"/>
          </a:solidFill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7BB6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68C9CB-1F17-C2BA-2828-7B3F3562057F}"/>
              </a:ext>
            </a:extLst>
          </p:cNvPr>
          <p:cNvSpPr/>
          <p:nvPr/>
        </p:nvSpPr>
        <p:spPr>
          <a:xfrm>
            <a:off x="5431943" y="3258247"/>
            <a:ext cx="82438" cy="79876"/>
          </a:xfrm>
          <a:prstGeom prst="ellipse">
            <a:avLst/>
          </a:prstGeom>
          <a:solidFill>
            <a:srgbClr val="C00000"/>
          </a:solidFill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7BB6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D02EB86-56F6-AFB5-FF69-2F6B24751B45}"/>
              </a:ext>
            </a:extLst>
          </p:cNvPr>
          <p:cNvSpPr/>
          <p:nvPr/>
        </p:nvSpPr>
        <p:spPr>
          <a:xfrm>
            <a:off x="4799686" y="3078969"/>
            <a:ext cx="82438" cy="79876"/>
          </a:xfrm>
          <a:prstGeom prst="ellipse">
            <a:avLst/>
          </a:prstGeom>
          <a:solidFill>
            <a:srgbClr val="2C7BB6"/>
          </a:solidFill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2C7BB6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DAE20AD-6911-94BD-7A23-F538459147C7}"/>
              </a:ext>
            </a:extLst>
          </p:cNvPr>
          <p:cNvSpPr/>
          <p:nvPr/>
        </p:nvSpPr>
        <p:spPr>
          <a:xfrm>
            <a:off x="4909663" y="3544921"/>
            <a:ext cx="82438" cy="79876"/>
          </a:xfrm>
          <a:prstGeom prst="ellipse">
            <a:avLst/>
          </a:prstGeom>
          <a:solidFill>
            <a:srgbClr val="C00000"/>
          </a:solidFill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7BB6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F22E304-0EC6-752F-E241-03C6D8B7A5E2}"/>
              </a:ext>
            </a:extLst>
          </p:cNvPr>
          <p:cNvSpPr/>
          <p:nvPr/>
        </p:nvSpPr>
        <p:spPr>
          <a:xfrm>
            <a:off x="5280173" y="2995669"/>
            <a:ext cx="82438" cy="79876"/>
          </a:xfrm>
          <a:prstGeom prst="ellipse">
            <a:avLst/>
          </a:prstGeom>
          <a:solidFill>
            <a:srgbClr val="C00000"/>
          </a:solidFill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7BB6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BB0451-C850-030A-D856-8F991E35EFE0}"/>
              </a:ext>
            </a:extLst>
          </p:cNvPr>
          <p:cNvSpPr/>
          <p:nvPr/>
        </p:nvSpPr>
        <p:spPr>
          <a:xfrm>
            <a:off x="5256886" y="3536169"/>
            <a:ext cx="82438" cy="79876"/>
          </a:xfrm>
          <a:prstGeom prst="ellipse">
            <a:avLst/>
          </a:prstGeom>
          <a:solidFill>
            <a:srgbClr val="C00000"/>
          </a:solidFill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7BB6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A2E8772-010E-34DD-E46B-F7AE6FA00D32}"/>
              </a:ext>
            </a:extLst>
          </p:cNvPr>
          <p:cNvSpPr/>
          <p:nvPr/>
        </p:nvSpPr>
        <p:spPr>
          <a:xfrm>
            <a:off x="5409286" y="3688569"/>
            <a:ext cx="82438" cy="79876"/>
          </a:xfrm>
          <a:prstGeom prst="ellipse">
            <a:avLst/>
          </a:prstGeom>
          <a:solidFill>
            <a:srgbClr val="C00000"/>
          </a:solidFill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7BB6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5A9580F-D1AD-AF7F-E281-C285B7C59AB4}"/>
              </a:ext>
            </a:extLst>
          </p:cNvPr>
          <p:cNvSpPr/>
          <p:nvPr/>
        </p:nvSpPr>
        <p:spPr>
          <a:xfrm>
            <a:off x="4758467" y="3456293"/>
            <a:ext cx="82438" cy="79876"/>
          </a:xfrm>
          <a:prstGeom prst="ellipse">
            <a:avLst/>
          </a:prstGeom>
          <a:solidFill>
            <a:srgbClr val="C00000"/>
          </a:solidFill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7BB6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0C7A9E-374D-BFA8-AD0B-596A735DE4DA}"/>
              </a:ext>
            </a:extLst>
          </p:cNvPr>
          <p:cNvSpPr/>
          <p:nvPr/>
        </p:nvSpPr>
        <p:spPr>
          <a:xfrm>
            <a:off x="5021606" y="3831858"/>
            <a:ext cx="82438" cy="79876"/>
          </a:xfrm>
          <a:prstGeom prst="ellipse">
            <a:avLst/>
          </a:prstGeom>
          <a:solidFill>
            <a:srgbClr val="C00000"/>
          </a:solidFill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7BB6"/>
              </a:solidFill>
            </a:endParaRP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354A005-91E4-C430-BB2D-A50103B53C23}"/>
              </a:ext>
            </a:extLst>
          </p:cNvPr>
          <p:cNvCxnSpPr/>
          <p:nvPr/>
        </p:nvCxnSpPr>
        <p:spPr>
          <a:xfrm flipV="1">
            <a:off x="2810772" y="2724752"/>
            <a:ext cx="2030133" cy="179823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737B29BA-1E68-851C-C186-B67A14665D48}"/>
              </a:ext>
            </a:extLst>
          </p:cNvPr>
          <p:cNvSpPr/>
          <p:nvPr/>
        </p:nvSpPr>
        <p:spPr>
          <a:xfrm rot="5400000">
            <a:off x="2622634" y="127640"/>
            <a:ext cx="137144" cy="4299398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8A7A989E-C7E0-A65C-1EF7-3A4240D0B69A}"/>
              </a:ext>
            </a:extLst>
          </p:cNvPr>
          <p:cNvSpPr/>
          <p:nvPr/>
        </p:nvSpPr>
        <p:spPr>
          <a:xfrm rot="5400000">
            <a:off x="6344559" y="874881"/>
            <a:ext cx="117951" cy="2822869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17B89D-F960-9F6D-6E87-919BFF5BF0BB}"/>
              </a:ext>
            </a:extLst>
          </p:cNvPr>
          <p:cNvSpPr txBox="1"/>
          <p:nvPr/>
        </p:nvSpPr>
        <p:spPr>
          <a:xfrm>
            <a:off x="896661" y="1874324"/>
            <a:ext cx="3420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Pre-train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(massive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unlabeled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data)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itle 7">
            <a:extLst>
              <a:ext uri="{FF2B5EF4-FFF2-40B4-BE49-F238E27FC236}">
                <a16:creationId xmlns:a16="http://schemas.microsoft.com/office/drawing/2014/main" id="{6AFA85E3-9388-44A1-ED67-5FBFCE4AC985}"/>
              </a:ext>
            </a:extLst>
          </p:cNvPr>
          <p:cNvSpPr txBox="1">
            <a:spLocks/>
          </p:cNvSpPr>
          <p:nvPr/>
        </p:nvSpPr>
        <p:spPr>
          <a:xfrm>
            <a:off x="0" y="4554"/>
            <a:ext cx="7886700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latin typeface="Aptos" panose="020B0004020202020204" pitchFamily="34" charset="0"/>
              </a:rPr>
              <a:t>Self-Supervised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Learning</a:t>
            </a:r>
            <a:endParaRPr lang="en-US" sz="3000" b="1" dirty="0">
              <a:latin typeface="Aptos" panose="020B00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BA1D98-4E0B-0A56-BC5E-540E114BF2BC}"/>
              </a:ext>
            </a:extLst>
          </p:cNvPr>
          <p:cNvSpPr txBox="1"/>
          <p:nvPr/>
        </p:nvSpPr>
        <p:spPr>
          <a:xfrm>
            <a:off x="4840905" y="1874324"/>
            <a:ext cx="4298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Downstream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(small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labeled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data)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80085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6" grpId="0" animBg="1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5D27949-B584-750C-935B-7175C06A3C52}"/>
              </a:ext>
            </a:extLst>
          </p:cNvPr>
          <p:cNvSpPr/>
          <p:nvPr/>
        </p:nvSpPr>
        <p:spPr>
          <a:xfrm>
            <a:off x="5074423" y="1541296"/>
            <a:ext cx="2449001" cy="2766407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F1D8B5-A914-0E98-9451-FF4EC7660A0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9EF76-62C6-C834-221B-13829273B53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32</a:t>
            </a:fld>
            <a:endParaRPr lang="en-US" altLang="en-US"/>
          </a:p>
        </p:txBody>
      </p:sp>
      <p:pic>
        <p:nvPicPr>
          <p:cNvPr id="11266" name="Picture 2" descr="Contrastive Learning">
            <a:extLst>
              <a:ext uri="{FF2B5EF4-FFF2-40B4-BE49-F238E27FC236}">
                <a16:creationId xmlns:a16="http://schemas.microsoft.com/office/drawing/2014/main" id="{96F03003-3404-2BD3-7272-AA9DA1297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0"/>
          <a:stretch>
            <a:fillRect/>
          </a:stretch>
        </p:blipFill>
        <p:spPr bwMode="auto">
          <a:xfrm>
            <a:off x="1483790" y="1355016"/>
            <a:ext cx="5397190" cy="295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338000-62AE-1EF8-899E-97E7E5690B66}"/>
              </a:ext>
            </a:extLst>
          </p:cNvPr>
          <p:cNvSpPr txBox="1"/>
          <p:nvPr/>
        </p:nvSpPr>
        <p:spPr>
          <a:xfrm>
            <a:off x="6144155" y="3752552"/>
            <a:ext cx="1100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i="1" dirty="0">
                <a:latin typeface="Aptos" panose="020B0004020202020204" pitchFamily="34" charset="0"/>
              </a:rPr>
              <a:t>Latent</a:t>
            </a:r>
            <a:r>
              <a:rPr lang="zh-CN" altLang="en-US" sz="1200" b="1" i="1" dirty="0">
                <a:latin typeface="Aptos" panose="020B0004020202020204" pitchFamily="34" charset="0"/>
              </a:rPr>
              <a:t> </a:t>
            </a:r>
            <a:r>
              <a:rPr lang="en-US" altLang="zh-CN" sz="1200" b="1" i="1" dirty="0">
                <a:latin typeface="Aptos" panose="020B0004020202020204" pitchFamily="34" charset="0"/>
              </a:rPr>
              <a:t>Space</a:t>
            </a:r>
            <a:endParaRPr lang="en-US" sz="1200" b="1" i="1" dirty="0">
              <a:latin typeface="Aptos" panose="020B00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ABFF55A-1649-CA05-DD65-B978B2187895}"/>
              </a:ext>
            </a:extLst>
          </p:cNvPr>
          <p:cNvSpPr txBox="1">
            <a:spLocks/>
          </p:cNvSpPr>
          <p:nvPr/>
        </p:nvSpPr>
        <p:spPr>
          <a:xfrm>
            <a:off x="0" y="4554"/>
            <a:ext cx="7886700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latin typeface="Aptos" panose="020B0004020202020204" pitchFamily="34" charset="0"/>
              </a:rPr>
              <a:t>Self-Supervised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Learning</a:t>
            </a:r>
            <a:endParaRPr lang="en-US" sz="3000" b="1" dirty="0"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E85756-9656-FCEB-A6C8-F7D5E73BBA78}"/>
              </a:ext>
            </a:extLst>
          </p:cNvPr>
          <p:cNvSpPr txBox="1"/>
          <p:nvPr/>
        </p:nvSpPr>
        <p:spPr>
          <a:xfrm>
            <a:off x="2422754" y="1047239"/>
            <a:ext cx="1873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Aptos" panose="020B0004020202020204" pitchFamily="34" charset="0"/>
              </a:rPr>
              <a:t>Contrastive Learning</a:t>
            </a:r>
            <a:endParaRPr lang="en-US" sz="14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964971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32F11F1-49C8-E7D1-9E17-48293502A65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30030" y="1041889"/>
            <a:ext cx="8537879" cy="97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>
                <a:latin typeface="Aptos" panose="020B0004020202020204" pitchFamily="34" charset="0"/>
              </a:rPr>
              <a:t>Longitudinal data should follow coherent aging trajectories in the latent space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27139-B398-BF4C-A749-0497C0B524F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7F5DCD-7542-C04C-A3FF-D656C2818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66"/>
            <a:ext cx="8329914" cy="669357"/>
          </a:xfrm>
        </p:spPr>
        <p:txBody>
          <a:bodyPr>
            <a:normAutofit/>
          </a:bodyPr>
          <a:lstStyle/>
          <a:p>
            <a:r>
              <a:rPr lang="en-US" altLang="zh-CN" sz="3000" b="1" dirty="0">
                <a:latin typeface="Aptos" panose="020B0004020202020204" pitchFamily="34" charset="0"/>
              </a:rPr>
              <a:t>LSSL: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Longitudinal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Self-Supervised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Learning</a:t>
            </a:r>
            <a:endParaRPr lang="en-US" sz="3000" b="1" dirty="0">
              <a:latin typeface="Aptos" panose="020B0004020202020204" pitchFamily="34" charset="0"/>
            </a:endParaRP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2AA3116D-637D-5F44-8EDD-14895593DBA6}"/>
              </a:ext>
            </a:extLst>
          </p:cNvPr>
          <p:cNvSpPr/>
          <p:nvPr/>
        </p:nvSpPr>
        <p:spPr>
          <a:xfrm rot="5400000">
            <a:off x="1923013" y="2451395"/>
            <a:ext cx="882434" cy="546168"/>
          </a:xfrm>
          <a:prstGeom prst="trapezoid">
            <a:avLst>
              <a:gd name="adj" fmla="val 4898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000" b="1">
              <a:solidFill>
                <a:srgbClr val="FFC000"/>
              </a:solidFill>
            </a:endParaRPr>
          </a:p>
        </p:txBody>
      </p:sp>
      <p:pic>
        <p:nvPicPr>
          <p:cNvPr id="11" name="Picture 10" descr="t-SNE – Laurens van der Maaten">
            <a:extLst>
              <a:ext uri="{FF2B5EF4-FFF2-40B4-BE49-F238E27FC236}">
                <a16:creationId xmlns:a16="http://schemas.microsoft.com/office/drawing/2014/main" id="{F34DF157-8168-8C4A-9054-D4CC16329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26" t="18428" r="11610" b="21576"/>
          <a:stretch/>
        </p:blipFill>
        <p:spPr bwMode="auto">
          <a:xfrm>
            <a:off x="3127642" y="1945734"/>
            <a:ext cx="2308955" cy="177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AEF1BC-2ED5-C042-83CA-1D73BA51334D}"/>
              </a:ext>
            </a:extLst>
          </p:cNvPr>
          <p:cNvSpPr txBox="1"/>
          <p:nvPr/>
        </p:nvSpPr>
        <p:spPr>
          <a:xfrm>
            <a:off x="2022892" y="2507110"/>
            <a:ext cx="6960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11F705-B88E-D648-BFD1-90374EBE3C9D}"/>
              </a:ext>
            </a:extLst>
          </p:cNvPr>
          <p:cNvSpPr/>
          <p:nvPr/>
        </p:nvSpPr>
        <p:spPr>
          <a:xfrm>
            <a:off x="3782433" y="2350317"/>
            <a:ext cx="89007" cy="94464"/>
          </a:xfrm>
          <a:prstGeom prst="ellipse">
            <a:avLst/>
          </a:prstGeom>
          <a:solidFill>
            <a:srgbClr val="2C7BB6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7BB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493CCE-A532-BA45-984B-9878896CB632}"/>
                  </a:ext>
                </a:extLst>
              </p:cNvPr>
              <p:cNvSpPr txBox="1"/>
              <p:nvPr/>
            </p:nvSpPr>
            <p:spPr>
              <a:xfrm>
                <a:off x="3870050" y="2168438"/>
                <a:ext cx="198772" cy="210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1400" b="1" i="1" baseline="30000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400" b="1" baseline="30000" dirty="0">
                  <a:solidFill>
                    <a:srgbClr val="4472C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493CCE-A532-BA45-984B-9878896C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050" y="2168438"/>
                <a:ext cx="198772" cy="210507"/>
              </a:xfrm>
              <a:prstGeom prst="rect">
                <a:avLst/>
              </a:prstGeom>
              <a:blipFill>
                <a:blip r:embed="rId5"/>
                <a:stretch>
                  <a:fillRect l="-11765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FE8AB064-3A4F-8343-96EA-63652AEE0346}"/>
              </a:ext>
            </a:extLst>
          </p:cNvPr>
          <p:cNvSpPr txBox="1"/>
          <p:nvPr/>
        </p:nvSpPr>
        <p:spPr>
          <a:xfrm>
            <a:off x="2815558" y="1612862"/>
            <a:ext cx="197270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Learned </a:t>
            </a:r>
          </a:p>
          <a:p>
            <a:pPr algn="ctr"/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Representation Space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20A837-7683-7346-928F-36D2643D816F}"/>
              </a:ext>
            </a:extLst>
          </p:cNvPr>
          <p:cNvSpPr txBox="1"/>
          <p:nvPr/>
        </p:nvSpPr>
        <p:spPr>
          <a:xfrm>
            <a:off x="2218638" y="2647809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22AE46-7A41-CD4A-8FFB-11B604F0FE32}"/>
              </a:ext>
            </a:extLst>
          </p:cNvPr>
          <p:cNvSpPr/>
          <p:nvPr/>
        </p:nvSpPr>
        <p:spPr>
          <a:xfrm>
            <a:off x="2774895" y="1638206"/>
            <a:ext cx="2948466" cy="22234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BF8F63A-D334-5443-873C-AF77A1E5A5E1}"/>
                  </a:ext>
                </a:extLst>
              </p:cNvPr>
              <p:cNvSpPr txBox="1"/>
              <p:nvPr/>
            </p:nvSpPr>
            <p:spPr>
              <a:xfrm>
                <a:off x="2815558" y="3493903"/>
                <a:ext cx="27142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BF8F63A-D334-5443-873C-AF77A1E5A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558" y="3493903"/>
                <a:ext cx="271421" cy="246221"/>
              </a:xfrm>
              <a:prstGeom prst="rect">
                <a:avLst/>
              </a:prstGeom>
              <a:blipFill>
                <a:blip r:embed="rId6"/>
                <a:stretch>
                  <a:fillRect l="-18182" r="-45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37FB03A-0345-AB43-D1CD-57ED4B173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1345" y="3961218"/>
            <a:ext cx="4259786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Aft>
                <a:spcPts val="450"/>
              </a:spcAft>
            </a:pPr>
            <a:r>
              <a:rPr lang="en-US" altLang="zh-CN" sz="800" i="1" dirty="0">
                <a:solidFill>
                  <a:schemeClr val="bg1">
                    <a:lumMod val="50000"/>
                  </a:schemeClr>
                </a:solidFill>
              </a:rPr>
              <a:t>Zhao</a:t>
            </a:r>
            <a:r>
              <a:rPr lang="zh-CN" altLang="en-US" sz="800" i="1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altLang="en-US" sz="800" i="1" dirty="0">
                <a:solidFill>
                  <a:schemeClr val="bg1">
                    <a:lumMod val="50000"/>
                  </a:schemeClr>
                </a:solidFill>
              </a:rPr>
              <a:t> et al. </a:t>
            </a:r>
            <a:r>
              <a:rPr lang="en-US" altLang="zh-CN" sz="800" i="1" dirty="0">
                <a:solidFill>
                  <a:schemeClr val="bg1">
                    <a:lumMod val="50000"/>
                  </a:schemeClr>
                </a:solidFill>
              </a:rPr>
              <a:t>Longitudinal</a:t>
            </a:r>
            <a:r>
              <a:rPr lang="zh-CN" altLang="en-US" sz="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i="1" dirty="0">
                <a:solidFill>
                  <a:schemeClr val="bg1">
                    <a:lumMod val="50000"/>
                  </a:schemeClr>
                </a:solidFill>
              </a:rPr>
              <a:t>Self-Supervised</a:t>
            </a:r>
            <a:r>
              <a:rPr lang="zh-CN" altLang="en-US" sz="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i="1" dirty="0">
                <a:solidFill>
                  <a:schemeClr val="bg1">
                    <a:lumMod val="50000"/>
                  </a:schemeClr>
                </a:solidFill>
              </a:rPr>
              <a:t>Learning,</a:t>
            </a:r>
            <a:r>
              <a:rPr lang="zh-CN" altLang="en-US" sz="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i="1" dirty="0">
                <a:solidFill>
                  <a:schemeClr val="bg1">
                    <a:lumMod val="50000"/>
                  </a:schemeClr>
                </a:solidFill>
              </a:rPr>
              <a:t>Medical</a:t>
            </a:r>
            <a:r>
              <a:rPr lang="zh-CN" altLang="en-US" sz="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i="1" dirty="0">
                <a:solidFill>
                  <a:schemeClr val="bg1">
                    <a:lumMod val="50000"/>
                  </a:schemeClr>
                </a:solidFill>
              </a:rPr>
              <a:t>Image</a:t>
            </a:r>
            <a:r>
              <a:rPr lang="zh-CN" altLang="en-US" sz="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i="1" dirty="0">
                <a:solidFill>
                  <a:schemeClr val="bg1">
                    <a:lumMod val="50000"/>
                  </a:schemeClr>
                </a:solidFill>
              </a:rPr>
              <a:t>Analysis,</a:t>
            </a:r>
            <a:r>
              <a:rPr lang="zh-CN" altLang="en-US" sz="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i="1" dirty="0">
                <a:solidFill>
                  <a:schemeClr val="bg1">
                    <a:lumMod val="50000"/>
                  </a:schemeClr>
                </a:solidFill>
              </a:rPr>
              <a:t>2021</a:t>
            </a:r>
          </a:p>
          <a:p>
            <a:pPr eaLnBrk="1" hangingPunct="1">
              <a:spcAft>
                <a:spcPts val="450"/>
              </a:spcAft>
            </a:pPr>
            <a:r>
              <a:rPr lang="en-US" sz="800" i="1" dirty="0">
                <a:solidFill>
                  <a:schemeClr val="bg1">
                    <a:lumMod val="50000"/>
                  </a:schemeClr>
                </a:solidFill>
              </a:rPr>
              <a:t>Kim, Learning-based inference of longitudinal image changes: Applications in embryo development, wound healing, and aging brain, PNAS 2025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4856785-0717-A7ED-386E-B394EE1155E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E32BEFBD-F645-EA96-0C10-BD8B1072C1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941" t="11550" r="55365" b="51370"/>
          <a:stretch/>
        </p:blipFill>
        <p:spPr>
          <a:xfrm>
            <a:off x="1030030" y="1739353"/>
            <a:ext cx="387927" cy="543909"/>
          </a:xfrm>
          <a:prstGeom prst="rect">
            <a:avLst/>
          </a:prstGeom>
        </p:spPr>
      </p:pic>
      <p:pic>
        <p:nvPicPr>
          <p:cNvPr id="19" name="Content Placeholder 5">
            <a:extLst>
              <a:ext uri="{FF2B5EF4-FFF2-40B4-BE49-F238E27FC236}">
                <a16:creationId xmlns:a16="http://schemas.microsoft.com/office/drawing/2014/main" id="{020740B5-C8A0-2AB1-F854-C9DA4562B6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941" t="11550" r="55365" b="51370"/>
          <a:stretch/>
        </p:blipFill>
        <p:spPr>
          <a:xfrm>
            <a:off x="1117775" y="1805471"/>
            <a:ext cx="387927" cy="543909"/>
          </a:xfrm>
          <a:prstGeom prst="rect">
            <a:avLst/>
          </a:prstGeom>
        </p:spPr>
      </p:pic>
      <p:pic>
        <p:nvPicPr>
          <p:cNvPr id="20" name="Content Placeholder 5">
            <a:extLst>
              <a:ext uri="{FF2B5EF4-FFF2-40B4-BE49-F238E27FC236}">
                <a16:creationId xmlns:a16="http://schemas.microsoft.com/office/drawing/2014/main" id="{26D6B03B-CD08-756A-B667-10775C4566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941" t="11550" r="55365" b="51370"/>
          <a:stretch/>
        </p:blipFill>
        <p:spPr>
          <a:xfrm>
            <a:off x="1217066" y="1900872"/>
            <a:ext cx="387927" cy="543909"/>
          </a:xfrm>
          <a:prstGeom prst="rect">
            <a:avLst/>
          </a:prstGeom>
        </p:spPr>
      </p:pic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33562E2B-1914-940F-932B-D243E32F04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941" t="11550" r="55365" b="51370"/>
          <a:stretch/>
        </p:blipFill>
        <p:spPr>
          <a:xfrm>
            <a:off x="1311738" y="1997847"/>
            <a:ext cx="387927" cy="54390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48F997-1BCF-EF04-3722-79D0A132F544}"/>
              </a:ext>
            </a:extLst>
          </p:cNvPr>
          <p:cNvCxnSpPr>
            <a:cxnSpLocks/>
          </p:cNvCxnSpPr>
          <p:nvPr/>
        </p:nvCxnSpPr>
        <p:spPr>
          <a:xfrm flipH="1" flipV="1">
            <a:off x="1448089" y="1699803"/>
            <a:ext cx="308514" cy="3447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CFD7B88-643D-2791-B718-B5DFF76DF195}"/>
              </a:ext>
            </a:extLst>
          </p:cNvPr>
          <p:cNvSpPr txBox="1"/>
          <p:nvPr/>
        </p:nvSpPr>
        <p:spPr>
          <a:xfrm rot="2861267">
            <a:off x="1439591" y="1669907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time</a:t>
            </a:r>
            <a:endParaRPr lang="en-US" sz="1400" dirty="0"/>
          </a:p>
        </p:txBody>
      </p:sp>
      <p:pic>
        <p:nvPicPr>
          <p:cNvPr id="26" name="Graphic 25" descr="User with solid fill">
            <a:extLst>
              <a:ext uri="{FF2B5EF4-FFF2-40B4-BE49-F238E27FC236}">
                <a16:creationId xmlns:a16="http://schemas.microsoft.com/office/drawing/2014/main" id="{558F9AC9-65CD-70CC-CBE1-5946AFFC5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54486" y="2225211"/>
            <a:ext cx="457200" cy="45720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23DCB086-3B06-FE0B-7410-96A9003CC0CA}"/>
              </a:ext>
            </a:extLst>
          </p:cNvPr>
          <p:cNvSpPr/>
          <p:nvPr/>
        </p:nvSpPr>
        <p:spPr>
          <a:xfrm>
            <a:off x="4076170" y="2426005"/>
            <a:ext cx="89007" cy="94464"/>
          </a:xfrm>
          <a:prstGeom prst="ellipse">
            <a:avLst/>
          </a:prstGeom>
          <a:solidFill>
            <a:srgbClr val="2C7BB6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7BB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447C40-4933-A24C-3BA5-BDC1CCFF0125}"/>
                  </a:ext>
                </a:extLst>
              </p:cNvPr>
              <p:cNvSpPr txBox="1"/>
              <p:nvPr/>
            </p:nvSpPr>
            <p:spPr>
              <a:xfrm>
                <a:off x="4163787" y="2244126"/>
                <a:ext cx="198772" cy="210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1400" b="1" i="1" baseline="30000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400" b="1" baseline="30000" dirty="0">
                  <a:solidFill>
                    <a:srgbClr val="4472C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447C40-4933-A24C-3BA5-BDC1CCFF0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787" y="2244126"/>
                <a:ext cx="198772" cy="210507"/>
              </a:xfrm>
              <a:prstGeom prst="rect">
                <a:avLst/>
              </a:prstGeom>
              <a:blipFill>
                <a:blip r:embed="rId10"/>
                <a:stretch>
                  <a:fillRect l="-11765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67C54F1C-E73A-C370-192F-FCA9FF81969D}"/>
              </a:ext>
            </a:extLst>
          </p:cNvPr>
          <p:cNvSpPr/>
          <p:nvPr/>
        </p:nvSpPr>
        <p:spPr>
          <a:xfrm>
            <a:off x="4311471" y="2600408"/>
            <a:ext cx="89007" cy="94464"/>
          </a:xfrm>
          <a:prstGeom prst="ellipse">
            <a:avLst/>
          </a:prstGeom>
          <a:solidFill>
            <a:srgbClr val="2C7BB6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7BB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DCC2786-009C-1EC1-5954-85D50653DBAD}"/>
                  </a:ext>
                </a:extLst>
              </p:cNvPr>
              <p:cNvSpPr txBox="1"/>
              <p:nvPr/>
            </p:nvSpPr>
            <p:spPr>
              <a:xfrm>
                <a:off x="4399088" y="2418529"/>
                <a:ext cx="198772" cy="210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1400" b="1" i="1" baseline="30000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1400" b="1" baseline="30000" dirty="0">
                  <a:solidFill>
                    <a:srgbClr val="4472C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DCC2786-009C-1EC1-5954-85D50653D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088" y="2418529"/>
                <a:ext cx="198772" cy="210507"/>
              </a:xfrm>
              <a:prstGeom prst="rect">
                <a:avLst/>
              </a:prstGeom>
              <a:blipFill>
                <a:blip r:embed="rId11"/>
                <a:stretch>
                  <a:fillRect l="-12500" r="-1250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2953096B-1495-4AF8-0A4E-910DDB087CCC}"/>
              </a:ext>
            </a:extLst>
          </p:cNvPr>
          <p:cNvSpPr/>
          <p:nvPr/>
        </p:nvSpPr>
        <p:spPr>
          <a:xfrm>
            <a:off x="4622918" y="2714605"/>
            <a:ext cx="89007" cy="94464"/>
          </a:xfrm>
          <a:prstGeom prst="ellipse">
            <a:avLst/>
          </a:prstGeom>
          <a:solidFill>
            <a:srgbClr val="2C7BB6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7BB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3AEBE23-A365-67F8-FA89-C663046B2EBF}"/>
                  </a:ext>
                </a:extLst>
              </p:cNvPr>
              <p:cNvSpPr txBox="1"/>
              <p:nvPr/>
            </p:nvSpPr>
            <p:spPr>
              <a:xfrm>
                <a:off x="4710535" y="2532726"/>
                <a:ext cx="198772" cy="210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1400" b="1" i="1" baseline="30000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400" b="1" baseline="30000" dirty="0">
                  <a:solidFill>
                    <a:srgbClr val="4472C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3AEBE23-A365-67F8-FA89-C663046B2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535" y="2532726"/>
                <a:ext cx="198772" cy="210507"/>
              </a:xfrm>
              <a:prstGeom prst="rect">
                <a:avLst/>
              </a:prstGeom>
              <a:blipFill>
                <a:blip r:embed="rId12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FD5FB36-C83D-4304-19F4-3E15AA00879C}"/>
              </a:ext>
            </a:extLst>
          </p:cNvPr>
          <p:cNvCxnSpPr>
            <a:cxnSpLocks/>
          </p:cNvCxnSpPr>
          <p:nvPr/>
        </p:nvCxnSpPr>
        <p:spPr>
          <a:xfrm>
            <a:off x="3541396" y="2470125"/>
            <a:ext cx="1546563" cy="726357"/>
          </a:xfrm>
          <a:prstGeom prst="straightConnector1">
            <a:avLst/>
          </a:prstGeom>
          <a:ln w="57150">
            <a:solidFill>
              <a:srgbClr val="DB6F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Content Placeholder 5">
            <a:extLst>
              <a:ext uri="{FF2B5EF4-FFF2-40B4-BE49-F238E27FC236}">
                <a16:creationId xmlns:a16="http://schemas.microsoft.com/office/drawing/2014/main" id="{7D359479-4645-3B21-3E32-19157FF3DA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244" t="11550" r="28278" b="51370"/>
          <a:stretch/>
        </p:blipFill>
        <p:spPr>
          <a:xfrm>
            <a:off x="1092639" y="3142757"/>
            <a:ext cx="411922" cy="543909"/>
          </a:xfrm>
          <a:prstGeom prst="rect">
            <a:avLst/>
          </a:prstGeom>
        </p:spPr>
      </p:pic>
      <p:pic>
        <p:nvPicPr>
          <p:cNvPr id="49" name="Content Placeholder 5">
            <a:extLst>
              <a:ext uri="{FF2B5EF4-FFF2-40B4-BE49-F238E27FC236}">
                <a16:creationId xmlns:a16="http://schemas.microsoft.com/office/drawing/2014/main" id="{852597FA-768E-9AE4-A8B0-14120CEFCD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244" t="11550" r="28278" b="51370"/>
          <a:stretch/>
        </p:blipFill>
        <p:spPr>
          <a:xfrm>
            <a:off x="1157293" y="3222336"/>
            <a:ext cx="411922" cy="543909"/>
          </a:xfrm>
          <a:prstGeom prst="rect">
            <a:avLst/>
          </a:prstGeom>
        </p:spPr>
      </p:pic>
      <p:pic>
        <p:nvPicPr>
          <p:cNvPr id="50" name="Content Placeholder 5">
            <a:extLst>
              <a:ext uri="{FF2B5EF4-FFF2-40B4-BE49-F238E27FC236}">
                <a16:creationId xmlns:a16="http://schemas.microsoft.com/office/drawing/2014/main" id="{0AC1DF07-E71B-0AB6-2876-047D66F665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244" t="11550" r="28278" b="51370"/>
          <a:stretch/>
        </p:blipFill>
        <p:spPr>
          <a:xfrm>
            <a:off x="1245039" y="3295157"/>
            <a:ext cx="411922" cy="543909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CAB4B3B-01A4-D1C1-605D-CA627857B0C3}"/>
              </a:ext>
            </a:extLst>
          </p:cNvPr>
          <p:cNvCxnSpPr>
            <a:cxnSpLocks/>
          </p:cNvCxnSpPr>
          <p:nvPr/>
        </p:nvCxnSpPr>
        <p:spPr>
          <a:xfrm flipH="1" flipV="1">
            <a:off x="1468231" y="3041705"/>
            <a:ext cx="308514" cy="3447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C41757F-4467-DA9E-7BC1-2FF0600CFF66}"/>
              </a:ext>
            </a:extLst>
          </p:cNvPr>
          <p:cNvSpPr txBox="1"/>
          <p:nvPr/>
        </p:nvSpPr>
        <p:spPr>
          <a:xfrm rot="2861267">
            <a:off x="1459733" y="3011809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time</a:t>
            </a:r>
            <a:endParaRPr lang="en-US" sz="1400" dirty="0"/>
          </a:p>
        </p:txBody>
      </p:sp>
      <p:pic>
        <p:nvPicPr>
          <p:cNvPr id="53" name="Graphic 52" descr="User with solid fill">
            <a:extLst>
              <a:ext uri="{FF2B5EF4-FFF2-40B4-BE49-F238E27FC236}">
                <a16:creationId xmlns:a16="http://schemas.microsoft.com/office/drawing/2014/main" id="{5105DA1A-8A48-1AB7-613D-431F1BED1E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91739" y="3512354"/>
            <a:ext cx="457200" cy="4572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5CF9D27-F86E-607A-447D-A2695B0ADEF8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3877023" y="2415551"/>
            <a:ext cx="199147" cy="576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B6C6BF2-6DC7-9B16-8B67-9534FC05CA23}"/>
              </a:ext>
            </a:extLst>
          </p:cNvPr>
          <p:cNvCxnSpPr>
            <a:cxnSpLocks/>
            <a:stCxn id="35" idx="5"/>
            <a:endCxn id="37" idx="1"/>
          </p:cNvCxnSpPr>
          <p:nvPr/>
        </p:nvCxnSpPr>
        <p:spPr>
          <a:xfrm>
            <a:off x="4152142" y="2506635"/>
            <a:ext cx="172364" cy="10760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C1685EC-0689-38D7-8022-0728987C0A9D}"/>
              </a:ext>
            </a:extLst>
          </p:cNvPr>
          <p:cNvCxnSpPr>
            <a:cxnSpLocks/>
            <a:stCxn id="37" idx="5"/>
            <a:endCxn id="39" idx="2"/>
          </p:cNvCxnSpPr>
          <p:nvPr/>
        </p:nvCxnSpPr>
        <p:spPr>
          <a:xfrm>
            <a:off x="4387443" y="2681038"/>
            <a:ext cx="235475" cy="807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D67ADE7-D78A-409A-914E-63928F702CA2}"/>
              </a:ext>
            </a:extLst>
          </p:cNvPr>
          <p:cNvSpPr/>
          <p:nvPr/>
        </p:nvSpPr>
        <p:spPr>
          <a:xfrm>
            <a:off x="3972837" y="3060337"/>
            <a:ext cx="89007" cy="944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7BB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6A6AA8-8FB1-1656-5C1B-33C4849AF2BA}"/>
                  </a:ext>
                </a:extLst>
              </p:cNvPr>
              <p:cNvSpPr txBox="1"/>
              <p:nvPr/>
            </p:nvSpPr>
            <p:spPr>
              <a:xfrm>
                <a:off x="4060454" y="2878458"/>
                <a:ext cx="198772" cy="210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1400" b="1" i="1" baseline="3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400" b="1" baseline="30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6A6AA8-8FB1-1656-5C1B-33C4849AF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454" y="2878458"/>
                <a:ext cx="198772" cy="210507"/>
              </a:xfrm>
              <a:prstGeom prst="rect">
                <a:avLst/>
              </a:prstGeom>
              <a:blipFill>
                <a:blip r:embed="rId15"/>
                <a:stretch>
                  <a:fillRect l="-11765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B521D7EC-CCDE-118B-98F1-6D56EF4E5331}"/>
              </a:ext>
            </a:extLst>
          </p:cNvPr>
          <p:cNvSpPr/>
          <p:nvPr/>
        </p:nvSpPr>
        <p:spPr>
          <a:xfrm>
            <a:off x="4266574" y="3136025"/>
            <a:ext cx="89007" cy="944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7BB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6E71C4-48E6-5DBD-2047-3CB50439A75C}"/>
                  </a:ext>
                </a:extLst>
              </p:cNvPr>
              <p:cNvSpPr txBox="1"/>
              <p:nvPr/>
            </p:nvSpPr>
            <p:spPr>
              <a:xfrm>
                <a:off x="4354191" y="2954146"/>
                <a:ext cx="198772" cy="210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1400" b="1" i="1" baseline="3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400" b="1" baseline="30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6E71C4-48E6-5DBD-2047-3CB50439A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191" y="2954146"/>
                <a:ext cx="198772" cy="210507"/>
              </a:xfrm>
              <a:prstGeom prst="rect">
                <a:avLst/>
              </a:prstGeom>
              <a:blipFill>
                <a:blip r:embed="rId16"/>
                <a:stretch>
                  <a:fillRect l="-11765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>
            <a:extLst>
              <a:ext uri="{FF2B5EF4-FFF2-40B4-BE49-F238E27FC236}">
                <a16:creationId xmlns:a16="http://schemas.microsoft.com/office/drawing/2014/main" id="{2C9A551B-78E3-EA24-3309-A84A4C7EFD84}"/>
              </a:ext>
            </a:extLst>
          </p:cNvPr>
          <p:cNvSpPr/>
          <p:nvPr/>
        </p:nvSpPr>
        <p:spPr>
          <a:xfrm>
            <a:off x="4501875" y="3310428"/>
            <a:ext cx="89007" cy="944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7BB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F1B57A2-F1E9-0956-2FA9-1CB79AA033D0}"/>
                  </a:ext>
                </a:extLst>
              </p:cNvPr>
              <p:cNvSpPr txBox="1"/>
              <p:nvPr/>
            </p:nvSpPr>
            <p:spPr>
              <a:xfrm>
                <a:off x="4589492" y="3128549"/>
                <a:ext cx="198772" cy="210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1400" b="1" i="1" baseline="3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1400" b="1" baseline="30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F1B57A2-F1E9-0956-2FA9-1CB79AA03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492" y="3128549"/>
                <a:ext cx="198772" cy="21050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2DC3F41-301A-1C3F-A84E-A04EB952CF87}"/>
              </a:ext>
            </a:extLst>
          </p:cNvPr>
          <p:cNvCxnSpPr>
            <a:cxnSpLocks/>
            <a:endCxn id="73" idx="2"/>
          </p:cNvCxnSpPr>
          <p:nvPr/>
        </p:nvCxnSpPr>
        <p:spPr>
          <a:xfrm>
            <a:off x="4067427" y="3125571"/>
            <a:ext cx="199147" cy="5768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225AED2-3C41-5C6D-98C6-B9730E8AD301}"/>
              </a:ext>
            </a:extLst>
          </p:cNvPr>
          <p:cNvCxnSpPr>
            <a:cxnSpLocks/>
            <a:stCxn id="73" idx="5"/>
            <a:endCxn id="75" idx="1"/>
          </p:cNvCxnSpPr>
          <p:nvPr/>
        </p:nvCxnSpPr>
        <p:spPr>
          <a:xfrm>
            <a:off x="4342546" y="3216655"/>
            <a:ext cx="172364" cy="1076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5B8F566-1512-5AC7-231C-A6F9702A6BCF}"/>
              </a:ext>
            </a:extLst>
          </p:cNvPr>
          <p:cNvSpPr txBox="1"/>
          <p:nvPr/>
        </p:nvSpPr>
        <p:spPr>
          <a:xfrm>
            <a:off x="4881559" y="3177264"/>
            <a:ext cx="79989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Aging</a:t>
            </a:r>
            <a:endParaRPr lang="en-US" sz="12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63163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/>
      <p:bldP spid="23" grpId="0" animBg="1"/>
      <p:bldP spid="25" grpId="0"/>
      <p:bldP spid="31" grpId="0"/>
      <p:bldP spid="32" grpId="0"/>
      <p:bldP spid="40" grpId="0" animBg="1"/>
      <p:bldP spid="41" grpId="0"/>
      <p:bldP spid="35" grpId="0" animBg="1"/>
      <p:bldP spid="36" grpId="0"/>
      <p:bldP spid="37" grpId="0" animBg="1"/>
      <p:bldP spid="38" grpId="0"/>
      <p:bldP spid="39" grpId="0" animBg="1"/>
      <p:bldP spid="42" grpId="0"/>
      <p:bldP spid="52" grpId="0"/>
      <p:bldP spid="71" grpId="0" animBg="1"/>
      <p:bldP spid="72" grpId="0"/>
      <p:bldP spid="73" grpId="0" animBg="1"/>
      <p:bldP spid="74" grpId="0"/>
      <p:bldP spid="75" grpId="0" animBg="1"/>
      <p:bldP spid="76" grpId="0"/>
      <p:bldP spid="7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vector kidney bean shape - Clip Art Library">
            <a:extLst>
              <a:ext uri="{FF2B5EF4-FFF2-40B4-BE49-F238E27FC236}">
                <a16:creationId xmlns:a16="http://schemas.microsoft.com/office/drawing/2014/main" id="{484B5E4F-0C6A-259F-0858-84980C2A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98503">
            <a:off x="834214" y="-32001"/>
            <a:ext cx="2594669" cy="344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7884DA-22B2-6DBB-B344-678232B34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981"/>
            <a:ext cx="7886700" cy="661738"/>
          </a:xfrm>
        </p:spPr>
        <p:txBody>
          <a:bodyPr>
            <a:normAutofit/>
          </a:bodyPr>
          <a:lstStyle/>
          <a:p>
            <a:r>
              <a:rPr lang="en-US" altLang="zh-CN" sz="3000" b="1" dirty="0">
                <a:latin typeface="Aptos" panose="020B0004020202020204" pitchFamily="34" charset="0"/>
              </a:rPr>
              <a:t>Unbiased Brain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Age Estimate</a:t>
            </a:r>
            <a:endParaRPr lang="en-US" sz="3000" b="1" dirty="0">
              <a:latin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58D0C-3060-D242-F262-5D417028F5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34</a:t>
            </a:fld>
            <a:endParaRPr lang="en-US" alt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E45D651-AE4F-68B2-B666-8A91132E60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41" t="11550" r="55365" b="51370"/>
          <a:stretch/>
        </p:blipFill>
        <p:spPr>
          <a:xfrm>
            <a:off x="816133" y="1490162"/>
            <a:ext cx="387927" cy="54390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53AA5E-0F23-313B-4AF3-39F2D3DE6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41" t="11550" r="55365" b="51370"/>
          <a:stretch/>
        </p:blipFill>
        <p:spPr>
          <a:xfrm>
            <a:off x="903878" y="1556280"/>
            <a:ext cx="387927" cy="543909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385C080-F62C-6C9B-8812-E0348C062D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41" t="11550" r="55365" b="51370"/>
          <a:stretch/>
        </p:blipFill>
        <p:spPr>
          <a:xfrm>
            <a:off x="1003169" y="1651681"/>
            <a:ext cx="387927" cy="543909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E974CA30-E8A2-7D38-56E8-339AFC5D5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41" t="11550" r="55365" b="51370"/>
          <a:stretch/>
        </p:blipFill>
        <p:spPr>
          <a:xfrm>
            <a:off x="1097841" y="1748656"/>
            <a:ext cx="387927" cy="543909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8FF4EA0C-BB9C-12FC-74E7-0D9C8429285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4"/>
          <a:srcRect l="58244" t="11550" r="28278" b="51370"/>
          <a:stretch/>
        </p:blipFill>
        <p:spPr>
          <a:xfrm>
            <a:off x="1579374" y="796203"/>
            <a:ext cx="411922" cy="543909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12B358ED-357E-D43E-573D-362EDA0E64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44" t="11550" r="28278" b="51370"/>
          <a:stretch/>
        </p:blipFill>
        <p:spPr>
          <a:xfrm>
            <a:off x="1644028" y="875782"/>
            <a:ext cx="411922" cy="543909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9198E9AD-BCAD-8360-FF84-2A9D3FC29C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44" t="11550" r="28278" b="51370"/>
          <a:stretch/>
        </p:blipFill>
        <p:spPr>
          <a:xfrm>
            <a:off x="1731774" y="948603"/>
            <a:ext cx="411922" cy="543909"/>
          </a:xfrm>
          <a:prstGeom prst="rect">
            <a:avLst/>
          </a:prstGeom>
        </p:spPr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D7C9CA7A-007E-ED4B-DA42-EDBAF5A220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88" t="11985" r="41334" b="50935"/>
          <a:stretch/>
        </p:blipFill>
        <p:spPr>
          <a:xfrm>
            <a:off x="2500507" y="1095991"/>
            <a:ext cx="411922" cy="543909"/>
          </a:xfrm>
          <a:prstGeom prst="rect">
            <a:avLst/>
          </a:prstGeo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AE87EDE7-2F11-D78F-F551-B16C43F3C5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88" t="11985" r="41334" b="50935"/>
          <a:stretch/>
        </p:blipFill>
        <p:spPr>
          <a:xfrm>
            <a:off x="2652907" y="1248391"/>
            <a:ext cx="411922" cy="543909"/>
          </a:xfrm>
          <a:prstGeom prst="rect">
            <a:avLst/>
          </a:prstGeom>
        </p:spPr>
      </p:pic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2CD09FBF-4197-1EEA-617D-5FA29F1B50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88" t="11985" r="41334" b="50935"/>
          <a:stretch/>
        </p:blipFill>
        <p:spPr>
          <a:xfrm>
            <a:off x="2805307" y="1400791"/>
            <a:ext cx="411922" cy="543909"/>
          </a:xfrm>
          <a:prstGeom prst="rect">
            <a:avLst/>
          </a:prstGeom>
        </p:spPr>
      </p:pic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0A6CF837-50AF-BD80-1093-A9A71CDA38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88" t="11985" r="41334" b="50935"/>
          <a:stretch/>
        </p:blipFill>
        <p:spPr>
          <a:xfrm>
            <a:off x="2957707" y="1553191"/>
            <a:ext cx="411922" cy="543909"/>
          </a:xfrm>
          <a:prstGeom prst="rect">
            <a:avLst/>
          </a:prstGeom>
        </p:spPr>
      </p:pic>
      <p:pic>
        <p:nvPicPr>
          <p:cNvPr id="16" name="Content Placeholder 6" descr="Remote learning science with solid fill">
            <a:extLst>
              <a:ext uri="{FF2B5EF4-FFF2-40B4-BE49-F238E27FC236}">
                <a16:creationId xmlns:a16="http://schemas.microsoft.com/office/drawing/2014/main" id="{175AFAF1-3B8E-AA72-1B34-FDB232A44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auto">
          <a:xfrm>
            <a:off x="4680690" y="1110775"/>
            <a:ext cx="1129689" cy="11239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A7CAB5-3509-58C5-8F67-4572BC02FFE3}"/>
              </a:ext>
            </a:extLst>
          </p:cNvPr>
          <p:cNvCxnSpPr>
            <a:cxnSpLocks/>
          </p:cNvCxnSpPr>
          <p:nvPr/>
        </p:nvCxnSpPr>
        <p:spPr>
          <a:xfrm flipH="1" flipV="1">
            <a:off x="1234192" y="1450612"/>
            <a:ext cx="308514" cy="3447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DD2CFF-0483-A2A4-3CE6-10D054777620}"/>
              </a:ext>
            </a:extLst>
          </p:cNvPr>
          <p:cNvSpPr txBox="1"/>
          <p:nvPr/>
        </p:nvSpPr>
        <p:spPr>
          <a:xfrm rot="2861267">
            <a:off x="1225694" y="1420716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time</a:t>
            </a:r>
            <a:endParaRPr lang="en-US" sz="14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BF63AB-8805-44CB-E6A0-90C6179E4F81}"/>
              </a:ext>
            </a:extLst>
          </p:cNvPr>
          <p:cNvCxnSpPr>
            <a:cxnSpLocks/>
          </p:cNvCxnSpPr>
          <p:nvPr/>
        </p:nvCxnSpPr>
        <p:spPr>
          <a:xfrm flipH="1" flipV="1">
            <a:off x="1954966" y="695151"/>
            <a:ext cx="308514" cy="3447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93B2746-C8C8-5963-B2F2-B07DCBE82482}"/>
              </a:ext>
            </a:extLst>
          </p:cNvPr>
          <p:cNvSpPr txBox="1"/>
          <p:nvPr/>
        </p:nvSpPr>
        <p:spPr>
          <a:xfrm rot="2861267">
            <a:off x="1946468" y="66525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time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928B70-9479-7DFD-2184-D0F100D823F4}"/>
              </a:ext>
            </a:extLst>
          </p:cNvPr>
          <p:cNvCxnSpPr>
            <a:cxnSpLocks/>
          </p:cNvCxnSpPr>
          <p:nvPr/>
        </p:nvCxnSpPr>
        <p:spPr>
          <a:xfrm flipH="1" flipV="1">
            <a:off x="3083857" y="1174497"/>
            <a:ext cx="308514" cy="3447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CFE60B-9A30-183B-7ECC-1958F09AB277}"/>
              </a:ext>
            </a:extLst>
          </p:cNvPr>
          <p:cNvSpPr txBox="1"/>
          <p:nvPr/>
        </p:nvSpPr>
        <p:spPr>
          <a:xfrm rot="2861267">
            <a:off x="3075359" y="1144601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time</a:t>
            </a:r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80C78F-D38D-4C77-07CA-34FB5641DEE3}"/>
              </a:ext>
            </a:extLst>
          </p:cNvPr>
          <p:cNvSpPr txBox="1"/>
          <p:nvPr/>
        </p:nvSpPr>
        <p:spPr>
          <a:xfrm>
            <a:off x="2488328" y="2814347"/>
            <a:ext cx="630012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600" dirty="0"/>
              <a:t>62.9</a:t>
            </a:r>
            <a:r>
              <a:rPr lang="zh-CN" altLang="en-US" sz="1600" dirty="0"/>
              <a:t>              </a:t>
            </a:r>
            <a:r>
              <a:rPr lang="en-US" altLang="zh-CN" sz="1600" dirty="0"/>
              <a:t>65.0</a:t>
            </a:r>
            <a:r>
              <a:rPr lang="zh-CN" altLang="en-US" sz="1600" dirty="0"/>
              <a:t>           </a:t>
            </a:r>
            <a:r>
              <a:rPr lang="en-US" altLang="zh-CN" sz="1600" dirty="0"/>
              <a:t> </a:t>
            </a:r>
            <a:r>
              <a:rPr lang="zh-CN" altLang="en-US" sz="1600" dirty="0"/>
              <a:t> </a:t>
            </a:r>
            <a:r>
              <a:rPr lang="en-US" altLang="zh-CN" sz="1600" dirty="0"/>
              <a:t>71.3</a:t>
            </a:r>
            <a:r>
              <a:rPr lang="zh-CN" altLang="en-US" sz="1600" dirty="0"/>
              <a:t>             </a:t>
            </a:r>
            <a:r>
              <a:rPr lang="en-US" altLang="zh-CN" sz="1600" dirty="0"/>
              <a:t>75.3</a:t>
            </a:r>
            <a:r>
              <a:rPr lang="zh-CN" altLang="en-US" sz="1600" dirty="0"/>
              <a:t>           </a:t>
            </a:r>
            <a:r>
              <a:rPr lang="en-US" altLang="zh-CN" sz="1600" dirty="0"/>
              <a:t>82.1</a:t>
            </a:r>
            <a:r>
              <a:rPr lang="zh-CN" altLang="en-US" sz="1600" dirty="0"/>
              <a:t>              </a:t>
            </a:r>
            <a:r>
              <a:rPr lang="en-US" altLang="zh-CN" sz="1600" dirty="0"/>
              <a:t>86.1</a:t>
            </a:r>
            <a:r>
              <a:rPr lang="zh-CN" altLang="en-US" sz="1600" dirty="0"/>
              <a:t>           </a:t>
            </a:r>
            <a:r>
              <a:rPr lang="en-US" altLang="zh-CN" sz="1600" dirty="0"/>
              <a:t>92.5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556F41-0AA2-D695-3615-DF43E1B47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2062" y="4356729"/>
            <a:ext cx="4143479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Aft>
                <a:spcPts val="450"/>
              </a:spcAft>
            </a:pPr>
            <a:r>
              <a:rPr lang="en-US" altLang="zh-CN" sz="800" i="1" dirty="0">
                <a:solidFill>
                  <a:schemeClr val="bg1">
                    <a:lumMod val="50000"/>
                  </a:schemeClr>
                </a:solidFill>
              </a:rPr>
              <a:t>Zhao et al.,</a:t>
            </a:r>
            <a:r>
              <a:rPr lang="en-US" altLang="en-US" sz="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i="1" dirty="0">
                <a:solidFill>
                  <a:schemeClr val="bg1">
                    <a:lumMod val="50000"/>
                  </a:schemeClr>
                </a:solidFill>
              </a:rPr>
              <a:t>Longitudinal</a:t>
            </a:r>
            <a:r>
              <a:rPr lang="zh-CN" altLang="en-US" sz="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i="1" dirty="0">
                <a:solidFill>
                  <a:schemeClr val="bg1">
                    <a:lumMod val="50000"/>
                  </a:schemeClr>
                </a:solidFill>
              </a:rPr>
              <a:t>Self-Supervised</a:t>
            </a:r>
            <a:r>
              <a:rPr lang="zh-CN" altLang="en-US" sz="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i="1" dirty="0">
                <a:solidFill>
                  <a:schemeClr val="bg1">
                    <a:lumMod val="50000"/>
                  </a:schemeClr>
                </a:solidFill>
              </a:rPr>
              <a:t>Learning,</a:t>
            </a:r>
            <a:r>
              <a:rPr lang="zh-CN" altLang="en-US" sz="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i="1" dirty="0">
                <a:solidFill>
                  <a:schemeClr val="bg1">
                    <a:lumMod val="50000"/>
                  </a:schemeClr>
                </a:solidFill>
              </a:rPr>
              <a:t>Medical</a:t>
            </a:r>
            <a:r>
              <a:rPr lang="zh-CN" altLang="en-US" sz="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i="1" dirty="0">
                <a:solidFill>
                  <a:schemeClr val="bg1">
                    <a:lumMod val="50000"/>
                  </a:schemeClr>
                </a:solidFill>
              </a:rPr>
              <a:t>Image</a:t>
            </a:r>
            <a:r>
              <a:rPr lang="zh-CN" altLang="en-US" sz="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i="1" dirty="0">
                <a:solidFill>
                  <a:schemeClr val="bg1">
                    <a:lumMod val="50000"/>
                  </a:schemeClr>
                </a:solidFill>
              </a:rPr>
              <a:t>Analysis,</a:t>
            </a:r>
            <a:r>
              <a:rPr lang="zh-CN" altLang="en-US" sz="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i="1" dirty="0">
                <a:solidFill>
                  <a:schemeClr val="bg1">
                    <a:lumMod val="50000"/>
                  </a:schemeClr>
                </a:solidFill>
              </a:rPr>
              <a:t>2021</a:t>
            </a:r>
            <a:endParaRPr lang="en-US" sz="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7" name="Content Placeholder 5">
            <a:extLst>
              <a:ext uri="{FF2B5EF4-FFF2-40B4-BE49-F238E27FC236}">
                <a16:creationId xmlns:a16="http://schemas.microsoft.com/office/drawing/2014/main" id="{305AA97E-9831-2D23-DA54-A07E39B1AC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1" t="11969" b="51370"/>
          <a:stretch/>
        </p:blipFill>
        <p:spPr>
          <a:xfrm>
            <a:off x="2263480" y="3100970"/>
            <a:ext cx="6749821" cy="12419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BE3E89F-5AE9-0850-B1A8-DAD64A5CC4EF}"/>
              </a:ext>
            </a:extLst>
          </p:cNvPr>
          <p:cNvSpPr txBox="1"/>
          <p:nvPr/>
        </p:nvSpPr>
        <p:spPr>
          <a:xfrm>
            <a:off x="1862015" y="2342392"/>
            <a:ext cx="1687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Longitudinal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Data</a:t>
            </a:r>
            <a:endParaRPr lang="en-US" sz="16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24F352-2C73-D259-373C-0F321B983445}"/>
              </a:ext>
            </a:extLst>
          </p:cNvPr>
          <p:cNvSpPr txBox="1"/>
          <p:nvPr/>
        </p:nvSpPr>
        <p:spPr>
          <a:xfrm>
            <a:off x="4950903" y="954547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LSSL</a:t>
            </a:r>
            <a:endParaRPr lang="en-US" sz="1600" b="1" dirty="0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D992AE3-CFF0-1287-8ED0-7198B8B7DC42}"/>
              </a:ext>
            </a:extLst>
          </p:cNvPr>
          <p:cNvSpPr/>
          <p:nvPr/>
        </p:nvSpPr>
        <p:spPr>
          <a:xfrm>
            <a:off x="3921080" y="1504068"/>
            <a:ext cx="499156" cy="20159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C8C56E-78C1-5C97-FB3A-D9F363BB07D4}"/>
              </a:ext>
            </a:extLst>
          </p:cNvPr>
          <p:cNvSpPr txBox="1"/>
          <p:nvPr/>
        </p:nvSpPr>
        <p:spPr>
          <a:xfrm>
            <a:off x="195670" y="3407409"/>
            <a:ext cx="2067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</a:rPr>
              <a:t>Health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Controls</a:t>
            </a:r>
          </a:p>
          <a:p>
            <a:r>
              <a:rPr lang="en-US" altLang="zh-CN" sz="1600" dirty="0">
                <a:solidFill>
                  <a:srgbClr val="C00000"/>
                </a:solidFill>
              </a:rPr>
              <a:t>Chronological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age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=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80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85EBBC4A-5B01-AC6A-D978-C1CE2ECA1633}"/>
              </a:ext>
            </a:extLst>
          </p:cNvPr>
          <p:cNvSpPr/>
          <p:nvPr/>
        </p:nvSpPr>
        <p:spPr>
          <a:xfrm rot="5400000">
            <a:off x="4995955" y="2308678"/>
            <a:ext cx="499156" cy="20159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CFE9F8-8B65-200E-800F-B0C76179D76B}"/>
              </a:ext>
            </a:extLst>
          </p:cNvPr>
          <p:cNvSpPr txBox="1"/>
          <p:nvPr/>
        </p:nvSpPr>
        <p:spPr>
          <a:xfrm>
            <a:off x="5334617" y="2195590"/>
            <a:ext cx="1743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Brain-age Estimate</a:t>
            </a:r>
            <a:endParaRPr lang="en-US" sz="1600" dirty="0"/>
          </a:p>
        </p:txBody>
      </p:sp>
      <p:pic>
        <p:nvPicPr>
          <p:cNvPr id="35" name="Graphic 34" descr="User with solid fill">
            <a:extLst>
              <a:ext uri="{FF2B5EF4-FFF2-40B4-BE49-F238E27FC236}">
                <a16:creationId xmlns:a16="http://schemas.microsoft.com/office/drawing/2014/main" id="{10EC17E5-E77C-E5B4-9104-0F50969A2C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40589" y="1976020"/>
            <a:ext cx="457200" cy="457200"/>
          </a:xfrm>
          <a:prstGeom prst="rect">
            <a:avLst/>
          </a:prstGeom>
        </p:spPr>
      </p:pic>
      <p:pic>
        <p:nvPicPr>
          <p:cNvPr id="36" name="Graphic 35" descr="User with solid fill">
            <a:extLst>
              <a:ext uri="{FF2B5EF4-FFF2-40B4-BE49-F238E27FC236}">
                <a16:creationId xmlns:a16="http://schemas.microsoft.com/office/drawing/2014/main" id="{07FA4831-C64D-1C49-C589-60CF32244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78474" y="1165800"/>
            <a:ext cx="457200" cy="457200"/>
          </a:xfrm>
          <a:prstGeom prst="rect">
            <a:avLst/>
          </a:prstGeom>
        </p:spPr>
      </p:pic>
      <p:pic>
        <p:nvPicPr>
          <p:cNvPr id="37" name="Graphic 36" descr="User with solid fill">
            <a:extLst>
              <a:ext uri="{FF2B5EF4-FFF2-40B4-BE49-F238E27FC236}">
                <a16:creationId xmlns:a16="http://schemas.microsoft.com/office/drawing/2014/main" id="{32E2B9E9-6F7F-8814-3E64-7822AD225F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02312" y="1768608"/>
            <a:ext cx="457200" cy="457200"/>
          </a:xfrm>
          <a:prstGeom prst="rect">
            <a:avLst/>
          </a:prstGeom>
        </p:spPr>
      </p:pic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C9BD3664-35C6-BB13-C180-6614087FB0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749009F5-3E4E-372A-4AA0-533EA391303E}"/>
              </a:ext>
            </a:extLst>
          </p:cNvPr>
          <p:cNvSpPr/>
          <p:nvPr/>
        </p:nvSpPr>
        <p:spPr>
          <a:xfrm>
            <a:off x="5958794" y="1528493"/>
            <a:ext cx="499156" cy="20159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FDF0FA-6B3A-FE66-05BD-0AB4E5614508}"/>
              </a:ext>
            </a:extLst>
          </p:cNvPr>
          <p:cNvSpPr txBox="1"/>
          <p:nvPr/>
        </p:nvSpPr>
        <p:spPr>
          <a:xfrm>
            <a:off x="6543710" y="1435589"/>
            <a:ext cx="1733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Downstream Tasks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985233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  <p:bldP spid="30" grpId="0" animBg="1"/>
      <p:bldP spid="31" grpId="0"/>
      <p:bldP spid="32" grpId="0" animBg="1"/>
      <p:bldP spid="33" grpId="0"/>
      <p:bldP spid="3" grpId="0" animBg="1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D68EB1-0B63-0806-8F90-D7BE335569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49" b="48112"/>
          <a:stretch/>
        </p:blipFill>
        <p:spPr>
          <a:xfrm>
            <a:off x="1795654" y="666917"/>
            <a:ext cx="5086904" cy="3751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62DAEB-4A2D-1166-DE72-5638EB4ABD6D}"/>
              </a:ext>
            </a:extLst>
          </p:cNvPr>
          <p:cNvSpPr txBox="1"/>
          <p:nvPr/>
        </p:nvSpPr>
        <p:spPr>
          <a:xfrm>
            <a:off x="4307973" y="4392884"/>
            <a:ext cx="4160463" cy="2231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  <a:cs typeface="Arial"/>
              </a:rPr>
              <a:t>He, et al. Masked Autoencoders Are Scalable Vision Learners. CVPR 2021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CEF9C4-D721-3DE7-B87C-A9B1433C854A}"/>
              </a:ext>
            </a:extLst>
          </p:cNvPr>
          <p:cNvSpPr txBox="1"/>
          <p:nvPr/>
        </p:nvSpPr>
        <p:spPr>
          <a:xfrm>
            <a:off x="4392917" y="4946406"/>
            <a:ext cx="361561" cy="1962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825" dirty="0">
                <a:latin typeface="Times New Roman"/>
                <a:ea typeface="等线"/>
                <a:cs typeface="Times New Roman"/>
              </a:rPr>
              <a:t>19</a:t>
            </a:r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20C9FCCE-945B-3E14-7E72-537A2948628B}"/>
              </a:ext>
            </a:extLst>
          </p:cNvPr>
          <p:cNvSpPr txBox="1">
            <a:spLocks/>
          </p:cNvSpPr>
          <p:nvPr/>
        </p:nvSpPr>
        <p:spPr>
          <a:xfrm>
            <a:off x="0" y="4554"/>
            <a:ext cx="7886700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latin typeface="Aptos" panose="020B0004020202020204" pitchFamily="34" charset="0"/>
              </a:rPr>
              <a:t>Masked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Autoencoders</a:t>
            </a:r>
            <a:endParaRPr lang="en-US" sz="30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070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7180B-DF70-1906-A7AA-AF647A964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3243E3-A8D9-A8B9-C3AB-390CC8F1730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BEFCF9-2467-D575-9D02-9757204D973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36</a:t>
            </a:fld>
            <a:endParaRPr lang="en-US" altLang="en-US"/>
          </a:p>
        </p:txBody>
      </p:sp>
      <p:sp>
        <p:nvSpPr>
          <p:cNvPr id="82" name="Title 7">
            <a:extLst>
              <a:ext uri="{FF2B5EF4-FFF2-40B4-BE49-F238E27FC236}">
                <a16:creationId xmlns:a16="http://schemas.microsoft.com/office/drawing/2014/main" id="{00F25170-7BBB-4CE4-CEC0-A707B26E4CC2}"/>
              </a:ext>
            </a:extLst>
          </p:cNvPr>
          <p:cNvSpPr txBox="1">
            <a:spLocks/>
          </p:cNvSpPr>
          <p:nvPr/>
        </p:nvSpPr>
        <p:spPr>
          <a:xfrm>
            <a:off x="-1" y="4554"/>
            <a:ext cx="9144001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Aptos" panose="020B0004020202020204" pitchFamily="34" charset="0"/>
              </a:rPr>
              <a:t>Masked Autoencoders for Functional MRI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74D902-78A7-3652-6378-25502CDBFE53}"/>
              </a:ext>
            </a:extLst>
          </p:cNvPr>
          <p:cNvSpPr txBox="1"/>
          <p:nvPr/>
        </p:nvSpPr>
        <p:spPr>
          <a:xfrm>
            <a:off x="6093189" y="4297530"/>
            <a:ext cx="297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US" sz="800" i="1" dirty="0" err="1">
                <a:solidFill>
                  <a:schemeClr val="bg1">
                    <a:lumMod val="50000"/>
                  </a:schemeClr>
                </a:solidFill>
              </a:rPr>
              <a:t>Milecki</a:t>
            </a:r>
            <a:r>
              <a:rPr lang="en-US" sz="800" i="1" dirty="0">
                <a:solidFill>
                  <a:schemeClr val="bg1">
                    <a:lumMod val="50000"/>
                  </a:schemeClr>
                </a:solidFill>
              </a:rPr>
              <a:t> et al., NERVE: Network-Aware Representations of Brain Functional Connectivity via Masked </a:t>
            </a:r>
            <a:r>
              <a:rPr lang="en-US" sz="800" i="1" dirty="0" err="1">
                <a:solidFill>
                  <a:schemeClr val="bg1">
                    <a:lumMod val="50000"/>
                  </a:schemeClr>
                </a:solidFill>
              </a:rPr>
              <a:t>AutoEncoders</a:t>
            </a:r>
            <a:r>
              <a:rPr lang="en-US" sz="800" i="1" dirty="0">
                <a:solidFill>
                  <a:schemeClr val="bg1">
                    <a:lumMod val="50000"/>
                  </a:schemeClr>
                </a:solidFill>
              </a:rPr>
              <a:t>, Under Review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FC02B2-7970-7EFE-03F7-AD1BF4024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" y="1218949"/>
            <a:ext cx="8974953" cy="25204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3F4204-7023-8E3B-03A0-A102F5F1B828}"/>
              </a:ext>
            </a:extLst>
          </p:cNvPr>
          <p:cNvSpPr/>
          <p:nvPr/>
        </p:nvSpPr>
        <p:spPr>
          <a:xfrm>
            <a:off x="5812971" y="1066800"/>
            <a:ext cx="3254254" cy="2906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326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C0F64-F217-A527-1C40-8FE6FB558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29523-779E-C038-38B8-54B3B70D6AB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350ED-F4B0-A551-22C6-9B916F4F79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8C5D3-09C8-788C-B4BB-C54B6609CE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37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0F8C6E-D063-266C-8E60-E96F7F421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86" y="1727166"/>
            <a:ext cx="5867164" cy="1689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8CBE21-95A3-22AE-C1B7-BA512ACF9C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08" r="15168" b="-1"/>
          <a:stretch>
            <a:fillRect/>
          </a:stretch>
        </p:blipFill>
        <p:spPr>
          <a:xfrm>
            <a:off x="6349819" y="1813522"/>
            <a:ext cx="2165531" cy="19706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F4E220-B194-2E62-E813-D8129D128DBA}"/>
              </a:ext>
            </a:extLst>
          </p:cNvPr>
          <p:cNvSpPr/>
          <p:nvPr/>
        </p:nvSpPr>
        <p:spPr>
          <a:xfrm>
            <a:off x="6457950" y="2250332"/>
            <a:ext cx="2128331" cy="1297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9B8860-A9F8-23E5-3258-3E3522D6A0DE}"/>
              </a:ext>
            </a:extLst>
          </p:cNvPr>
          <p:cNvSpPr/>
          <p:nvPr/>
        </p:nvSpPr>
        <p:spPr>
          <a:xfrm>
            <a:off x="6457949" y="3146773"/>
            <a:ext cx="2128331" cy="1297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7E2D2-F62B-90A0-CCDA-1FB1A02BCC11}"/>
              </a:ext>
            </a:extLst>
          </p:cNvPr>
          <p:cNvSpPr/>
          <p:nvPr/>
        </p:nvSpPr>
        <p:spPr>
          <a:xfrm>
            <a:off x="6457948" y="2471565"/>
            <a:ext cx="2128331" cy="1297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9B75F2-C3AB-EAA7-FCD6-D85B1C145609}"/>
              </a:ext>
            </a:extLst>
          </p:cNvPr>
          <p:cNvSpPr txBox="1"/>
          <p:nvPr/>
        </p:nvSpPr>
        <p:spPr>
          <a:xfrm>
            <a:off x="6321972" y="1566326"/>
            <a:ext cx="2329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Aptos" panose="020B0004020202020204" pitchFamily="34" charset="0"/>
              </a:rPr>
              <a:t>Functional</a:t>
            </a:r>
            <a:r>
              <a:rPr lang="zh-CN" altLang="en-US" sz="1200" b="1" dirty="0">
                <a:latin typeface="Aptos" panose="020B0004020202020204" pitchFamily="34" charset="0"/>
              </a:rPr>
              <a:t> </a:t>
            </a:r>
            <a:r>
              <a:rPr lang="en-US" altLang="zh-CN" sz="1200" b="1" dirty="0">
                <a:latin typeface="Aptos" panose="020B0004020202020204" pitchFamily="34" charset="0"/>
              </a:rPr>
              <a:t>Connectivity</a:t>
            </a:r>
            <a:r>
              <a:rPr lang="zh-CN" altLang="en-US" sz="1200" b="1" dirty="0">
                <a:latin typeface="Aptos" panose="020B0004020202020204" pitchFamily="34" charset="0"/>
              </a:rPr>
              <a:t> </a:t>
            </a:r>
            <a:r>
              <a:rPr lang="en-US" altLang="zh-CN" sz="1200" b="1" dirty="0">
                <a:latin typeface="Aptos" panose="020B0004020202020204" pitchFamily="34" charset="0"/>
              </a:rPr>
              <a:t>Matrix</a:t>
            </a:r>
            <a:endParaRPr lang="en-US" sz="1200" b="1" dirty="0">
              <a:latin typeface="Aptos" panose="020B0004020202020204" pitchFamily="34" charset="0"/>
            </a:endParaRP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6508204D-1563-03AE-3282-AF5942FB68E6}"/>
              </a:ext>
            </a:extLst>
          </p:cNvPr>
          <p:cNvSpPr txBox="1">
            <a:spLocks/>
          </p:cNvSpPr>
          <p:nvPr/>
        </p:nvSpPr>
        <p:spPr>
          <a:xfrm>
            <a:off x="0" y="4554"/>
            <a:ext cx="7886700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latin typeface="Aptos" panose="020B0004020202020204" pitchFamily="34" charset="0"/>
              </a:rPr>
              <a:t>Masked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Autoencoders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for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Functional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MRI</a:t>
            </a:r>
            <a:endParaRPr lang="en-US" sz="3000" b="1" dirty="0">
              <a:latin typeface="Aptos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DF4A3-6BFF-3FA4-6D7C-B89DB240EB01}"/>
              </a:ext>
            </a:extLst>
          </p:cNvPr>
          <p:cNvSpPr txBox="1"/>
          <p:nvPr/>
        </p:nvSpPr>
        <p:spPr>
          <a:xfrm>
            <a:off x="2412607" y="3800425"/>
            <a:ext cx="2046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Aptos" panose="020B0004020202020204" pitchFamily="34" charset="0"/>
              </a:rPr>
              <a:t>BrainLM</a:t>
            </a:r>
            <a:r>
              <a:rPr lang="en-US" sz="1400" b="1" dirty="0">
                <a:latin typeface="Aptos" panose="020B0004020202020204" pitchFamily="34" charset="0"/>
              </a:rPr>
              <a:t>, Brain-JEPA, 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53B604-97E8-954C-3D40-952CF1E22841}"/>
              </a:ext>
            </a:extLst>
          </p:cNvPr>
          <p:cNvSpPr txBox="1"/>
          <p:nvPr/>
        </p:nvSpPr>
        <p:spPr>
          <a:xfrm>
            <a:off x="6982317" y="3830471"/>
            <a:ext cx="1079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Aptos" panose="020B0004020202020204" pitchFamily="34" charset="0"/>
              </a:rPr>
              <a:t>BrainMASS</a:t>
            </a:r>
            <a:endParaRPr lang="en-US" sz="1400" b="1" dirty="0">
              <a:latin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D76EAD-6EC0-48DD-4BA8-7A8858995474}"/>
              </a:ext>
            </a:extLst>
          </p:cNvPr>
          <p:cNvSpPr txBox="1"/>
          <p:nvPr/>
        </p:nvSpPr>
        <p:spPr>
          <a:xfrm>
            <a:off x="4370400" y="3441917"/>
            <a:ext cx="1843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Caro, et al.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BrainLM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, ICLR 2024</a:t>
            </a:r>
          </a:p>
        </p:txBody>
      </p:sp>
    </p:spTree>
    <p:extLst>
      <p:ext uri="{BB962C8B-B14F-4D97-AF65-F5344CB8AC3E}">
        <p14:creationId xmlns:p14="http://schemas.microsoft.com/office/powerpoint/2010/main" val="838424033"/>
      </p:ext>
    </p:extLst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0A0FF-C84E-B2DF-26ED-26A4625CD6A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FCCA2-5473-B5A8-2CE9-BB88981678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38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379D87-ADD7-DD25-A03B-0EF4786C6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16" y="770930"/>
            <a:ext cx="6793992" cy="3772612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35C7D816-EE0C-7AFE-4E9A-6F4329FA3474}"/>
              </a:ext>
            </a:extLst>
          </p:cNvPr>
          <p:cNvSpPr txBox="1">
            <a:spLocks/>
          </p:cNvSpPr>
          <p:nvPr/>
        </p:nvSpPr>
        <p:spPr>
          <a:xfrm>
            <a:off x="0" y="4554"/>
            <a:ext cx="7886700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latin typeface="Aptos" panose="020B0004020202020204" pitchFamily="34" charset="0"/>
              </a:rPr>
              <a:t>Accuracy-Centric Evaluation</a:t>
            </a:r>
            <a:endParaRPr lang="en-US" sz="3000" b="1" dirty="0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A5D6E5-A31D-E17A-2368-3C027777D0CD}"/>
              </a:ext>
            </a:extLst>
          </p:cNvPr>
          <p:cNvSpPr txBox="1"/>
          <p:nvPr/>
        </p:nvSpPr>
        <p:spPr>
          <a:xfrm>
            <a:off x="5854259" y="4521042"/>
            <a:ext cx="21980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Yang, et al.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BrainMass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, TMI 2024</a:t>
            </a:r>
          </a:p>
        </p:txBody>
      </p:sp>
    </p:spTree>
    <p:extLst>
      <p:ext uri="{BB962C8B-B14F-4D97-AF65-F5344CB8AC3E}">
        <p14:creationId xmlns:p14="http://schemas.microsoft.com/office/powerpoint/2010/main" val="3607792340"/>
      </p:ext>
    </p:extLst>
  </p:cSld>
  <p:clrMapOvr>
    <a:masterClrMapping/>
  </p:clrMapOvr>
  <p:transition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B333A-23DB-4A5C-656B-56D82551C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20301A-B750-7EF9-5E47-31BC195030E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630EE9-5E60-541A-D0C3-99CCD202A07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39</a:t>
            </a:fld>
            <a:endParaRPr lang="en-US" alt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1D9B3C-F66C-FD76-49F6-DE6BC3F88807}"/>
              </a:ext>
            </a:extLst>
          </p:cNvPr>
          <p:cNvCxnSpPr/>
          <p:nvPr/>
        </p:nvCxnSpPr>
        <p:spPr>
          <a:xfrm flipV="1">
            <a:off x="4986509" y="1745306"/>
            <a:ext cx="0" cy="20498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265A72-5B83-515E-7137-3C7C577BCF9B}"/>
              </a:ext>
            </a:extLst>
          </p:cNvPr>
          <p:cNvCxnSpPr/>
          <p:nvPr/>
        </p:nvCxnSpPr>
        <p:spPr>
          <a:xfrm>
            <a:off x="4909532" y="3590417"/>
            <a:ext cx="68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483E6E-A697-C02B-C086-8886EE7C8223}"/>
              </a:ext>
            </a:extLst>
          </p:cNvPr>
          <p:cNvCxnSpPr/>
          <p:nvPr/>
        </p:nvCxnSpPr>
        <p:spPr>
          <a:xfrm>
            <a:off x="4909532" y="2272626"/>
            <a:ext cx="68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CD8A00-361C-3785-E122-6D92E1F3608E}"/>
              </a:ext>
            </a:extLst>
          </p:cNvPr>
          <p:cNvCxnSpPr/>
          <p:nvPr/>
        </p:nvCxnSpPr>
        <p:spPr>
          <a:xfrm>
            <a:off x="4909532" y="2915397"/>
            <a:ext cx="68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0C8F23-571D-99E9-AA55-C1006AFF450B}"/>
              </a:ext>
            </a:extLst>
          </p:cNvPr>
          <p:cNvCxnSpPr/>
          <p:nvPr/>
        </p:nvCxnSpPr>
        <p:spPr>
          <a:xfrm>
            <a:off x="4909532" y="3236707"/>
            <a:ext cx="68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050AFE-29C2-7C41-3FCF-C2587D5C7687}"/>
              </a:ext>
            </a:extLst>
          </p:cNvPr>
          <p:cNvCxnSpPr/>
          <p:nvPr/>
        </p:nvCxnSpPr>
        <p:spPr>
          <a:xfrm>
            <a:off x="4909532" y="2582990"/>
            <a:ext cx="68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5CB16E-2CB2-CF6E-C541-296D892CDD93}"/>
              </a:ext>
            </a:extLst>
          </p:cNvPr>
          <p:cNvCxnSpPr/>
          <p:nvPr/>
        </p:nvCxnSpPr>
        <p:spPr>
          <a:xfrm>
            <a:off x="4909532" y="1953733"/>
            <a:ext cx="68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940969-E177-AD8A-B4C4-2564EDD4F397}"/>
              </a:ext>
            </a:extLst>
          </p:cNvPr>
          <p:cNvSpPr txBox="1"/>
          <p:nvPr/>
        </p:nvSpPr>
        <p:spPr>
          <a:xfrm>
            <a:off x="4514351" y="178575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9DE064-971F-FB37-0514-0F871661316F}"/>
              </a:ext>
            </a:extLst>
          </p:cNvPr>
          <p:cNvSpPr txBox="1"/>
          <p:nvPr/>
        </p:nvSpPr>
        <p:spPr>
          <a:xfrm>
            <a:off x="4545999" y="3435948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50%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1F9C38-961F-3038-357B-464C0BAA5C42}"/>
              </a:ext>
            </a:extLst>
          </p:cNvPr>
          <p:cNvSpPr txBox="1"/>
          <p:nvPr/>
        </p:nvSpPr>
        <p:spPr>
          <a:xfrm>
            <a:off x="4543465" y="2107849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90%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6C1A2B-62F5-6F09-EBFA-A08C22BB9832}"/>
              </a:ext>
            </a:extLst>
          </p:cNvPr>
          <p:cNvSpPr txBox="1"/>
          <p:nvPr/>
        </p:nvSpPr>
        <p:spPr>
          <a:xfrm>
            <a:off x="4543465" y="2427094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00F1CF-31F4-2138-F47C-C750A97EA2D3}"/>
              </a:ext>
            </a:extLst>
          </p:cNvPr>
          <p:cNvSpPr txBox="1"/>
          <p:nvPr/>
        </p:nvSpPr>
        <p:spPr>
          <a:xfrm>
            <a:off x="4543465" y="2753638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F79D21-6D25-C992-4C94-463350911B7C}"/>
              </a:ext>
            </a:extLst>
          </p:cNvPr>
          <p:cNvSpPr txBox="1"/>
          <p:nvPr/>
        </p:nvSpPr>
        <p:spPr>
          <a:xfrm>
            <a:off x="4543465" y="3082238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60%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B388AD-C4A9-7629-5F76-67C520B64E46}"/>
              </a:ext>
            </a:extLst>
          </p:cNvPr>
          <p:cNvCxnSpPr/>
          <p:nvPr/>
        </p:nvCxnSpPr>
        <p:spPr>
          <a:xfrm flipH="1">
            <a:off x="4986509" y="2202450"/>
            <a:ext cx="501313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FB2E752-F2AA-2741-8ACB-68B1BB7FF3C4}"/>
              </a:ext>
            </a:extLst>
          </p:cNvPr>
          <p:cNvSpPr txBox="1"/>
          <p:nvPr/>
        </p:nvSpPr>
        <p:spPr>
          <a:xfrm>
            <a:off x="5479712" y="1631239"/>
            <a:ext cx="3533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Aggarwal et al. </a:t>
            </a:r>
            <a:r>
              <a:rPr lang="en-US" sz="1200" b="1" dirty="0"/>
              <a:t>Diagnostic accuracy of deep learning in medical imaging</a:t>
            </a:r>
            <a:r>
              <a:rPr lang="en-US" sz="1200" dirty="0"/>
              <a:t>: A systematic review and meta-analysis. NPJ Digit Med. 2021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6067F4-3FFD-8891-1F3A-DF001384EA02}"/>
              </a:ext>
            </a:extLst>
          </p:cNvPr>
          <p:cNvCxnSpPr/>
          <p:nvPr/>
        </p:nvCxnSpPr>
        <p:spPr>
          <a:xfrm flipH="1">
            <a:off x="4986509" y="2316424"/>
            <a:ext cx="501313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98C9808-7D05-1D3B-22D0-7FFCC8CF8F1A}"/>
              </a:ext>
            </a:extLst>
          </p:cNvPr>
          <p:cNvSpPr txBox="1"/>
          <p:nvPr/>
        </p:nvSpPr>
        <p:spPr>
          <a:xfrm>
            <a:off x="5479712" y="2218420"/>
            <a:ext cx="14027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Alzheimer’s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680FEA-ADF1-8F72-0636-9C6F1D2BF207}"/>
              </a:ext>
            </a:extLst>
          </p:cNvPr>
          <p:cNvCxnSpPr/>
          <p:nvPr/>
        </p:nvCxnSpPr>
        <p:spPr>
          <a:xfrm flipH="1">
            <a:off x="4986509" y="2874767"/>
            <a:ext cx="501313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2A6927-DA3E-EE00-4D41-F9D90816A42D}"/>
              </a:ext>
            </a:extLst>
          </p:cNvPr>
          <p:cNvCxnSpPr/>
          <p:nvPr/>
        </p:nvCxnSpPr>
        <p:spPr>
          <a:xfrm flipH="1">
            <a:off x="4986509" y="3062576"/>
            <a:ext cx="501313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370410-75F0-9C1A-013E-309DE1CBA45F}"/>
              </a:ext>
            </a:extLst>
          </p:cNvPr>
          <p:cNvCxnSpPr/>
          <p:nvPr/>
        </p:nvCxnSpPr>
        <p:spPr>
          <a:xfrm flipH="1">
            <a:off x="4986509" y="2960218"/>
            <a:ext cx="501313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D85C0E8-FE4E-D7A2-1293-B74975DAB1AD}"/>
              </a:ext>
            </a:extLst>
          </p:cNvPr>
          <p:cNvSpPr txBox="1"/>
          <p:nvPr/>
        </p:nvSpPr>
        <p:spPr>
          <a:xfrm>
            <a:off x="5454741" y="2659596"/>
            <a:ext cx="21298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Psychosis</a:t>
            </a:r>
          </a:p>
          <a:p>
            <a:r>
              <a:rPr lang="en-US" sz="1200" dirty="0"/>
              <a:t>Substance</a:t>
            </a:r>
            <a:r>
              <a:rPr lang="zh-CN" altLang="en-US" sz="1200" dirty="0"/>
              <a:t> </a:t>
            </a:r>
            <a:r>
              <a:rPr lang="en-US" sz="1200" dirty="0"/>
              <a:t>use</a:t>
            </a:r>
            <a:r>
              <a:rPr lang="zh-CN" altLang="en-US" sz="1200" dirty="0"/>
              <a:t> </a:t>
            </a:r>
            <a:r>
              <a:rPr lang="en-US" altLang="zh-CN" sz="1200" dirty="0"/>
              <a:t>disorder</a:t>
            </a:r>
            <a:endParaRPr lang="en-US" sz="1200" dirty="0"/>
          </a:p>
          <a:p>
            <a:r>
              <a:rPr lang="en-US" sz="1200" dirty="0"/>
              <a:t>ADHD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31603-C263-735C-CFC8-3E6922ED4B86}"/>
              </a:ext>
            </a:extLst>
          </p:cNvPr>
          <p:cNvSpPr txBox="1"/>
          <p:nvPr/>
        </p:nvSpPr>
        <p:spPr>
          <a:xfrm rot="16200000">
            <a:off x="3683797" y="2629721"/>
            <a:ext cx="1531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Prediction Accuracy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A017E7-4A13-237D-5D9E-0C6F0414C00D}"/>
              </a:ext>
            </a:extLst>
          </p:cNvPr>
          <p:cNvCxnSpPr/>
          <p:nvPr/>
        </p:nvCxnSpPr>
        <p:spPr>
          <a:xfrm flipH="1">
            <a:off x="4978399" y="3590417"/>
            <a:ext cx="501313" cy="0"/>
          </a:xfrm>
          <a:prstGeom prst="straightConnector1">
            <a:avLst/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66E9EB-FB41-C1C0-86EB-31AF0E555C58}"/>
              </a:ext>
            </a:extLst>
          </p:cNvPr>
          <p:cNvSpPr txBox="1"/>
          <p:nvPr/>
        </p:nvSpPr>
        <p:spPr>
          <a:xfrm>
            <a:off x="5454740" y="3445876"/>
            <a:ext cx="1591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Random guessing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6DC16AF-D76B-97F5-C27C-AB0C54823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9" y="1539678"/>
            <a:ext cx="3226445" cy="2460848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186EFC19-40AA-377E-FD8A-4393576A2832}"/>
              </a:ext>
            </a:extLst>
          </p:cNvPr>
          <p:cNvSpPr txBox="1">
            <a:spLocks/>
          </p:cNvSpPr>
          <p:nvPr/>
        </p:nvSpPr>
        <p:spPr>
          <a:xfrm>
            <a:off x="0" y="4554"/>
            <a:ext cx="9381744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latin typeface="Aptos" panose="020B0004020202020204" pitchFamily="34" charset="0"/>
              </a:rPr>
              <a:t>Neuroimaging-based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Prediction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in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Mental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Health</a:t>
            </a:r>
            <a:endParaRPr lang="en-US" sz="30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150371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A64C6-AB48-A24D-2794-5F83D053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954EF-2F97-710E-D376-1239A1027EF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F372E7-DD28-42FA-B536-C2615D49F26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A03586F7-E7C5-99B5-CB43-66E55613A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888" y="102393"/>
            <a:ext cx="4390040" cy="439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8BB02F-9348-1020-7895-D217F079AD02}"/>
              </a:ext>
            </a:extLst>
          </p:cNvPr>
          <p:cNvSpPr txBox="1"/>
          <p:nvPr/>
        </p:nvSpPr>
        <p:spPr>
          <a:xfrm>
            <a:off x="4524922" y="2777124"/>
            <a:ext cx="1937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Aptos" panose="020B0004020202020204" pitchFamily="34" charset="0"/>
              </a:rPr>
              <a:t>  </a:t>
            </a:r>
            <a:r>
              <a:rPr lang="en-US" altLang="zh-CN" sz="3600" b="1" dirty="0">
                <a:solidFill>
                  <a:schemeClr val="bg1"/>
                </a:solidFill>
                <a:latin typeface="Aptos" panose="020B0004020202020204" pitchFamily="34" charset="0"/>
              </a:rPr>
              <a:t>AI</a:t>
            </a:r>
            <a:r>
              <a:rPr lang="zh-CN" altLang="en-US" sz="3600" b="1" dirty="0">
                <a:solidFill>
                  <a:schemeClr val="bg1"/>
                </a:solidFill>
                <a:latin typeface="Aptos" panose="020B0004020202020204" pitchFamily="34" charset="0"/>
              </a:rPr>
              <a:t>   </a:t>
            </a:r>
            <a:r>
              <a:rPr lang="en-US" altLang="zh-CN" sz="3600" b="1" dirty="0">
                <a:solidFill>
                  <a:schemeClr val="bg1"/>
                </a:solidFill>
                <a:latin typeface="Aptos" panose="020B0004020202020204" pitchFamily="34" charset="0"/>
              </a:rPr>
              <a:t>Trends</a:t>
            </a:r>
            <a:endParaRPr lang="en-US" sz="36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D1D1D-7A45-F1E7-FD5E-6D3990B918A7}"/>
              </a:ext>
            </a:extLst>
          </p:cNvPr>
          <p:cNvSpPr txBox="1"/>
          <p:nvPr/>
        </p:nvSpPr>
        <p:spPr>
          <a:xfrm>
            <a:off x="2266517" y="2838679"/>
            <a:ext cx="2212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F7F0F"/>
                </a:solidFill>
                <a:latin typeface="Aptos" panose="020B0004020202020204" pitchFamily="34" charset="0"/>
              </a:rPr>
              <a:t>Medical Data</a:t>
            </a:r>
            <a:endParaRPr lang="en-US" sz="3200" b="1" dirty="0">
              <a:solidFill>
                <a:srgbClr val="FF7F0F"/>
              </a:solidFill>
              <a:latin typeface="Aptos" panose="020B0004020202020204" pitchFamily="34" charset="0"/>
            </a:endParaRPr>
          </a:p>
        </p:txBody>
      </p:sp>
      <p:pic>
        <p:nvPicPr>
          <p:cNvPr id="3076" name="Picture 4" descr="Medical Image Computing and Computer Assisted Intervention – MICCAI 2024:  27th International Conference, Marrakesh, Morocco, October 6–10, 2024,  Proceedings, Part II | SpringerLink">
            <a:extLst>
              <a:ext uri="{FF2B5EF4-FFF2-40B4-BE49-F238E27FC236}">
                <a16:creationId xmlns:a16="http://schemas.microsoft.com/office/drawing/2014/main" id="{14F39AA6-2BAE-CAFF-A328-109A4B9FE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758" y="273844"/>
            <a:ext cx="969812" cy="147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874308"/>
      </p:ext>
    </p:extLst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8B701-286A-EA38-788F-4E18C21CC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CE0870-70A1-4A41-EEF2-D327799CAC3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6285D-54CA-460E-BB3A-CA9792F52B8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40</a:t>
            </a:fld>
            <a:endParaRPr lang="en-US" altLang="en-US"/>
          </a:p>
        </p:txBody>
      </p:sp>
      <p:sp>
        <p:nvSpPr>
          <p:cNvPr id="32" name="Title 7">
            <a:extLst>
              <a:ext uri="{FF2B5EF4-FFF2-40B4-BE49-F238E27FC236}">
                <a16:creationId xmlns:a16="http://schemas.microsoft.com/office/drawing/2014/main" id="{12F6A58B-058A-6D98-A709-036BFF7DC129}"/>
              </a:ext>
            </a:extLst>
          </p:cNvPr>
          <p:cNvSpPr txBox="1">
            <a:spLocks/>
          </p:cNvSpPr>
          <p:nvPr/>
        </p:nvSpPr>
        <p:spPr>
          <a:xfrm>
            <a:off x="0" y="4554"/>
            <a:ext cx="9381744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latin typeface="Aptos" panose="020B0004020202020204" pitchFamily="34" charset="0"/>
              </a:rPr>
              <a:t>Neuroimaging-based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Prediction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in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Mental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Health</a:t>
            </a:r>
            <a:endParaRPr lang="en-US" sz="3000" b="1" dirty="0">
              <a:latin typeface="Aptos" panose="020B0004020202020204" pitchFamily="34" charset="0"/>
            </a:endParaRP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3A5949DE-BBB1-54ED-C853-D5C8E0AA31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3606" r="68963" b="55516"/>
          <a:stretch/>
        </p:blipFill>
        <p:spPr bwMode="auto">
          <a:xfrm>
            <a:off x="3645494" y="1265054"/>
            <a:ext cx="1677699" cy="143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7B3E527-66EE-D1C5-0FDD-06C1170C7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49" y="1539678"/>
            <a:ext cx="3226445" cy="2460848"/>
          </a:xfrm>
          <a:prstGeom prst="rect">
            <a:avLst/>
          </a:prstGeom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130D9A1A-7BD4-159F-858D-641DE0B38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9" t="49249" r="44571" b="7082"/>
          <a:stretch/>
        </p:blipFill>
        <p:spPr bwMode="auto">
          <a:xfrm>
            <a:off x="3880674" y="2939265"/>
            <a:ext cx="1494618" cy="153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FAE7AB6D-6F8A-D447-896C-9A33918E1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22" t="49038" r="21118" b="6331"/>
          <a:stretch/>
        </p:blipFill>
        <p:spPr bwMode="auto">
          <a:xfrm>
            <a:off x="5558450" y="2939265"/>
            <a:ext cx="1494618" cy="157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7D751560-29EF-D673-4035-40B837FA3B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7" t="49144" r="-1327" b="12363"/>
          <a:stretch/>
        </p:blipFill>
        <p:spPr bwMode="auto">
          <a:xfrm>
            <a:off x="5516117" y="1265054"/>
            <a:ext cx="1494618" cy="135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Fig. 2">
            <a:extLst>
              <a:ext uri="{FF2B5EF4-FFF2-40B4-BE49-F238E27FC236}">
                <a16:creationId xmlns:a16="http://schemas.microsoft.com/office/drawing/2014/main" id="{D33954D1-1CC7-E756-2C7A-1B6364C24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319" y="1937964"/>
            <a:ext cx="1361942" cy="210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13B8E4-781C-1923-CFA7-79A75111F58F}"/>
              </a:ext>
            </a:extLst>
          </p:cNvPr>
          <p:cNvSpPr txBox="1"/>
          <p:nvPr/>
        </p:nvSpPr>
        <p:spPr>
          <a:xfrm>
            <a:off x="7203659" y="1660965"/>
            <a:ext cx="2001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Fluid Intelligence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2572F-0D22-4DCD-C57F-4E6FB30CEC51}"/>
              </a:ext>
            </a:extLst>
          </p:cNvPr>
          <p:cNvSpPr txBox="1"/>
          <p:nvPr/>
        </p:nvSpPr>
        <p:spPr>
          <a:xfrm>
            <a:off x="4680891" y="916826"/>
            <a:ext cx="1624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Classification Accuracy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4762B5-2EB1-A30C-903F-BD06AC43DD4B}"/>
              </a:ext>
            </a:extLst>
          </p:cNvPr>
          <p:cNvSpPr txBox="1"/>
          <p:nvPr/>
        </p:nvSpPr>
        <p:spPr>
          <a:xfrm>
            <a:off x="5703380" y="4510101"/>
            <a:ext cx="350185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>
                    <a:lumMod val="50000"/>
                  </a:schemeClr>
                </a:solidFill>
              </a:rPr>
              <a:t>Varoquaux, Cross-validation failure: Small sample sizes lead to large error bars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8F9E94-0D4B-DFF2-93D4-027AC4EEB427}"/>
              </a:ext>
            </a:extLst>
          </p:cNvPr>
          <p:cNvSpPr txBox="1"/>
          <p:nvPr/>
        </p:nvSpPr>
        <p:spPr>
          <a:xfrm>
            <a:off x="5703379" y="4672548"/>
            <a:ext cx="350185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>
                    <a:lumMod val="50000"/>
                  </a:schemeClr>
                </a:solidFill>
              </a:rPr>
              <a:t>Marek et al., Nature 2022</a:t>
            </a:r>
          </a:p>
        </p:txBody>
      </p:sp>
    </p:spTree>
    <p:extLst>
      <p:ext uri="{BB962C8B-B14F-4D97-AF65-F5344CB8AC3E}">
        <p14:creationId xmlns:p14="http://schemas.microsoft.com/office/powerpoint/2010/main" val="11609548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73CE1-3C82-6A25-D022-D81F08FF6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C69BD-9B6B-6606-11CF-504CF2A7B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666750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Aptos" panose="020B0004020202020204" pitchFamily="34" charset="0"/>
              </a:rPr>
              <a:t>Population Heterogeneity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9D5DF-190F-2110-650C-FF4792A5B91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040AF5-8E07-2B44-57D4-E4BF8AEFC2D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2AA10B7-E77B-2E20-D8B1-0CD6CA3AB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700087"/>
            <a:ext cx="6335713" cy="386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8D2720-441B-C98A-B04D-A59D05505912}"/>
              </a:ext>
            </a:extLst>
          </p:cNvPr>
          <p:cNvSpPr txBox="1"/>
          <p:nvPr/>
        </p:nvSpPr>
        <p:spPr>
          <a:xfrm>
            <a:off x="6935788" y="4212580"/>
            <a:ext cx="23270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>
                    <a:lumMod val="50000"/>
                  </a:schemeClr>
                </a:solidFill>
              </a:rPr>
              <a:t>Marquand et al. Understanding Heterogeneity in Clinical Cohorts Using Normative Models: Beyond Case-Control Studies, Bio. </a:t>
            </a:r>
            <a:r>
              <a:rPr lang="en-US" sz="800" i="1" dirty="0" err="1">
                <a:solidFill>
                  <a:schemeClr val="bg1">
                    <a:lumMod val="50000"/>
                  </a:schemeClr>
                </a:solidFill>
              </a:rPr>
              <a:t>Psyc</a:t>
            </a:r>
            <a:r>
              <a:rPr lang="en-US" sz="800" i="1" dirty="0">
                <a:solidFill>
                  <a:schemeClr val="bg1">
                    <a:lumMod val="50000"/>
                  </a:schemeClr>
                </a:solidFill>
              </a:rPr>
              <a:t>. 2016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6AC855-BF2A-FC27-7B89-AB78279EC8AD}"/>
              </a:ext>
            </a:extLst>
          </p:cNvPr>
          <p:cNvSpPr/>
          <p:nvPr/>
        </p:nvSpPr>
        <p:spPr>
          <a:xfrm>
            <a:off x="485775" y="2643188"/>
            <a:ext cx="6372225" cy="1916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CBD212-F8EF-AD74-8A07-5C8ED5F5F097}"/>
              </a:ext>
            </a:extLst>
          </p:cNvPr>
          <p:cNvSpPr/>
          <p:nvPr/>
        </p:nvSpPr>
        <p:spPr>
          <a:xfrm>
            <a:off x="3749675" y="666750"/>
            <a:ext cx="3044031" cy="1916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7404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C868-0B36-E885-85C1-825DD3F44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57388" cy="673422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Aptos" panose="020B0004020202020204" pitchFamily="34" charset="0"/>
              </a:rPr>
              <a:t>Population Heterogeneity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D6A24-02ED-96A9-3BD5-7A6E7E2CE1E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3060" y="974373"/>
            <a:ext cx="8537879" cy="3386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Aptos" panose="020B0004020202020204" pitchFamily="34" charset="0"/>
              </a:rPr>
              <a:t>Small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studies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tend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to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be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homogeneous;</a:t>
            </a:r>
            <a:endParaRPr lang="en-US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n-US" altLang="zh-CN" dirty="0">
                <a:latin typeface="Aptos" panose="020B0004020202020204" pitchFamily="34" charset="0"/>
              </a:rPr>
              <a:t>In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larger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studies,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e</a:t>
            </a:r>
            <a:r>
              <a:rPr lang="en-US" dirty="0">
                <a:latin typeface="Aptos" panose="020B0004020202020204" pitchFamily="34" charset="0"/>
              </a:rPr>
              <a:t>xternal factors can influence brain-behavior mapping</a:t>
            </a:r>
          </a:p>
          <a:p>
            <a:r>
              <a:rPr lang="en-US" dirty="0">
                <a:latin typeface="+mn-lt"/>
              </a:rPr>
              <a:t>Sex differences</a:t>
            </a:r>
          </a:p>
          <a:p>
            <a:r>
              <a:rPr lang="en-US" dirty="0">
                <a:latin typeface="+mn-lt"/>
              </a:rPr>
              <a:t>Community environment</a:t>
            </a:r>
          </a:p>
          <a:p>
            <a:r>
              <a:rPr lang="en-US" dirty="0">
                <a:latin typeface="+mn-lt"/>
              </a:rPr>
              <a:t>Education</a:t>
            </a:r>
          </a:p>
          <a:p>
            <a:r>
              <a:rPr lang="en-US" dirty="0">
                <a:latin typeface="+mn-lt"/>
              </a:rPr>
              <a:t>Socioeconomic status</a:t>
            </a:r>
          </a:p>
          <a:p>
            <a:r>
              <a:rPr lang="en-US" dirty="0">
                <a:latin typeface="+mn-lt"/>
              </a:rPr>
              <a:t>Parental monitoring</a:t>
            </a:r>
          </a:p>
          <a:p>
            <a:r>
              <a:rPr lang="en-US" dirty="0">
                <a:latin typeface="+mn-lt"/>
              </a:rPr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9781C-932E-4D53-60D0-1F345B74283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33165-60A3-6E92-1842-CB8C8E10C1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42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D55732-25F7-B0B3-1A27-336FEF5DEF61}"/>
              </a:ext>
            </a:extLst>
          </p:cNvPr>
          <p:cNvSpPr/>
          <p:nvPr/>
        </p:nvSpPr>
        <p:spPr>
          <a:xfrm>
            <a:off x="4814542" y="3076384"/>
            <a:ext cx="1051560" cy="438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cs typeface="Times New Roman" panose="02020603050405020304" pitchFamily="18" charset="0"/>
              </a:rPr>
              <a:t>Brain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8C84EA-8153-C04C-0B07-926025DD21D4}"/>
              </a:ext>
            </a:extLst>
          </p:cNvPr>
          <p:cNvSpPr/>
          <p:nvPr/>
        </p:nvSpPr>
        <p:spPr>
          <a:xfrm>
            <a:off x="7191545" y="3076384"/>
            <a:ext cx="1051560" cy="438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cs typeface="Times New Roman" panose="02020603050405020304" pitchFamily="18" charset="0"/>
              </a:rPr>
              <a:t>Behavior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F25308-C75D-133D-6839-DF448093C35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866103" y="3295840"/>
            <a:ext cx="132544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67F3043-FB3B-73F3-BEFC-F7FDEA8EF744}"/>
              </a:ext>
            </a:extLst>
          </p:cNvPr>
          <p:cNvSpPr/>
          <p:nvPr/>
        </p:nvSpPr>
        <p:spPr>
          <a:xfrm>
            <a:off x="6018717" y="1846218"/>
            <a:ext cx="1051560" cy="438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cs typeface="Times New Roman" panose="02020603050405020304" pitchFamily="18" charset="0"/>
              </a:rPr>
              <a:t>Confounder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A8F31C-F2A8-15FE-F930-24B54519E831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206275" y="2065674"/>
            <a:ext cx="812442" cy="101071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6BB107-2E9D-7692-F6DA-186E0B721A7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070277" y="2065674"/>
            <a:ext cx="781094" cy="101761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785062E-DC36-0356-1BEC-A992640AE92B}"/>
              </a:ext>
            </a:extLst>
          </p:cNvPr>
          <p:cNvSpPr/>
          <p:nvPr/>
        </p:nvSpPr>
        <p:spPr>
          <a:xfrm>
            <a:off x="5945291" y="4087095"/>
            <a:ext cx="1051560" cy="438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cs typeface="Times New Roman" panose="02020603050405020304" pitchFamily="18" charset="0"/>
              </a:rPr>
              <a:t>Moderator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F54935-B0B5-295E-2AE8-A5477F4719DC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6471071" y="3295840"/>
            <a:ext cx="0" cy="7912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77866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C198-7E73-1430-5B83-B85CC7B1E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0032" cy="677455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Aptos" panose="020B0004020202020204" pitchFamily="34" charset="0"/>
              </a:rPr>
              <a:t>Unbiased, Fair, Invariant, Confounder-Free</a:t>
            </a:r>
            <a:r>
              <a:rPr lang="zh-CN" altLang="en-US" b="1" dirty="0">
                <a:latin typeface="Aptos" panose="020B00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</a:rPr>
              <a:t>Learning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CBAA7-ADC3-E80A-FBCF-3B18815188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43</a:t>
            </a:fld>
            <a:endParaRPr lang="en-US" altLang="en-US"/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03A9EF20-EACD-5262-0883-090BBE895312}"/>
              </a:ext>
            </a:extLst>
          </p:cNvPr>
          <p:cNvCxnSpPr>
            <a:stCxn id="7" idx="2"/>
            <a:endCxn id="8" idx="2"/>
          </p:cNvCxnSpPr>
          <p:nvPr/>
        </p:nvCxnSpPr>
        <p:spPr>
          <a:xfrm rot="16200000" flipH="1">
            <a:off x="4145690" y="1594090"/>
            <a:ext cx="601" cy="3662690"/>
          </a:xfrm>
          <a:prstGeom prst="curvedConnector3">
            <a:avLst>
              <a:gd name="adj1" fmla="val 38136606"/>
            </a:avLst>
          </a:prstGeom>
          <a:ln w="76200">
            <a:solidFill>
              <a:srgbClr val="000000">
                <a:alpha val="2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E1CDEC-CC28-C21E-186A-104DB11F1A4C}"/>
              </a:ext>
            </a:extLst>
          </p:cNvPr>
          <p:cNvSpPr/>
          <p:nvPr/>
        </p:nvSpPr>
        <p:spPr>
          <a:xfrm>
            <a:off x="1834030" y="3096484"/>
            <a:ext cx="961229" cy="328651"/>
          </a:xfrm>
          <a:prstGeom prst="roundRect">
            <a:avLst/>
          </a:prstGeom>
          <a:solidFill>
            <a:srgbClr val="FDAE6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Input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CBA9A0-BFDA-6899-91D5-3F1C9CAE3066}"/>
              </a:ext>
            </a:extLst>
          </p:cNvPr>
          <p:cNvSpPr/>
          <p:nvPr/>
        </p:nvSpPr>
        <p:spPr>
          <a:xfrm>
            <a:off x="5496720" y="3097084"/>
            <a:ext cx="961230" cy="328652"/>
          </a:xfrm>
          <a:prstGeom prst="roundRect">
            <a:avLst/>
          </a:prstGeom>
          <a:solidFill>
            <a:srgbClr val="2C7BB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Output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FA5812-1881-A0FF-CCA8-06069C7576D8}"/>
              </a:ext>
            </a:extLst>
          </p:cNvPr>
          <p:cNvCxnSpPr>
            <a:cxnSpLocks/>
            <a:stCxn id="59" idx="2"/>
            <a:endCxn id="7" idx="0"/>
          </p:cNvCxnSpPr>
          <p:nvPr/>
        </p:nvCxnSpPr>
        <p:spPr>
          <a:xfrm flipH="1">
            <a:off x="2314645" y="2571750"/>
            <a:ext cx="1798107" cy="524734"/>
          </a:xfrm>
          <a:prstGeom prst="straightConnector1">
            <a:avLst/>
          </a:prstGeom>
          <a:ln w="57150">
            <a:solidFill>
              <a:srgbClr val="FDAE61"/>
            </a:solidFill>
            <a:tailEnd type="stealth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AF0A83-1E3B-04FA-FCE7-A4CDE4BDAA49}"/>
              </a:ext>
            </a:extLst>
          </p:cNvPr>
          <p:cNvCxnSpPr>
            <a:cxnSpLocks/>
            <a:stCxn id="59" idx="2"/>
            <a:endCxn id="8" idx="0"/>
          </p:cNvCxnSpPr>
          <p:nvPr/>
        </p:nvCxnSpPr>
        <p:spPr>
          <a:xfrm>
            <a:off x="4112752" y="2571750"/>
            <a:ext cx="1864583" cy="525334"/>
          </a:xfrm>
          <a:prstGeom prst="straightConnector1">
            <a:avLst/>
          </a:prstGeom>
          <a:ln w="57150">
            <a:solidFill>
              <a:srgbClr val="2C7BB6"/>
            </a:solidFill>
            <a:tailEnd type="stealth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E19A3E9-AA1A-03A0-84CE-F62872458A85}"/>
              </a:ext>
            </a:extLst>
          </p:cNvPr>
          <p:cNvSpPr/>
          <p:nvPr/>
        </p:nvSpPr>
        <p:spPr>
          <a:xfrm>
            <a:off x="2090563" y="2456596"/>
            <a:ext cx="1674253" cy="502276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FDAE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Association</a:t>
            </a:r>
            <a:endParaRPr lang="en-US" sz="1400" dirty="0">
              <a:solidFill>
                <a:srgbClr val="FDAE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BEAB642-71C2-4F02-AEB7-CED98382C329}"/>
              </a:ext>
            </a:extLst>
          </p:cNvPr>
          <p:cNvSpPr/>
          <p:nvPr/>
        </p:nvSpPr>
        <p:spPr>
          <a:xfrm>
            <a:off x="4541859" y="2456596"/>
            <a:ext cx="1674253" cy="502276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2C7BB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Association</a:t>
            </a:r>
            <a:endParaRPr lang="en-US" sz="1400" dirty="0">
              <a:solidFill>
                <a:srgbClr val="2C7BB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CBF086-36E7-5ED1-0B83-B777AFFC070E}"/>
              </a:ext>
            </a:extLst>
          </p:cNvPr>
          <p:cNvSpPr/>
          <p:nvPr/>
        </p:nvSpPr>
        <p:spPr>
          <a:xfrm>
            <a:off x="3237060" y="3210710"/>
            <a:ext cx="182880" cy="182880"/>
          </a:xfrm>
          <a:prstGeom prst="ellipse">
            <a:avLst/>
          </a:prstGeom>
          <a:solidFill>
            <a:srgbClr val="FDAE6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A74CCD1-5BE1-09E0-9B39-2319AA0F0398}"/>
              </a:ext>
            </a:extLst>
          </p:cNvPr>
          <p:cNvSpPr/>
          <p:nvPr/>
        </p:nvSpPr>
        <p:spPr>
          <a:xfrm>
            <a:off x="3237060" y="3501219"/>
            <a:ext cx="182880" cy="182880"/>
          </a:xfrm>
          <a:prstGeom prst="ellipse">
            <a:avLst/>
          </a:prstGeom>
          <a:solidFill>
            <a:srgbClr val="FDAE6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0C7D97-EEF9-CB07-B00B-3720FE6589B1}"/>
              </a:ext>
            </a:extLst>
          </p:cNvPr>
          <p:cNvSpPr/>
          <p:nvPr/>
        </p:nvSpPr>
        <p:spPr>
          <a:xfrm>
            <a:off x="3237060" y="3791728"/>
            <a:ext cx="182880" cy="182880"/>
          </a:xfrm>
          <a:prstGeom prst="ellipse">
            <a:avLst/>
          </a:prstGeom>
          <a:solidFill>
            <a:srgbClr val="FDAE6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E40F73-DF6D-14C4-5B10-C88CDE1C5EFF}"/>
              </a:ext>
            </a:extLst>
          </p:cNvPr>
          <p:cNvSpPr/>
          <p:nvPr/>
        </p:nvSpPr>
        <p:spPr>
          <a:xfrm>
            <a:off x="3830419" y="3056224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42531BE-ACED-891B-11AF-A889738AE220}"/>
              </a:ext>
            </a:extLst>
          </p:cNvPr>
          <p:cNvSpPr/>
          <p:nvPr/>
        </p:nvSpPr>
        <p:spPr>
          <a:xfrm>
            <a:off x="3830419" y="3346733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8F07BC8-89EB-C56D-102B-A9E9DECEB4E9}"/>
              </a:ext>
            </a:extLst>
          </p:cNvPr>
          <p:cNvSpPr/>
          <p:nvPr/>
        </p:nvSpPr>
        <p:spPr>
          <a:xfrm>
            <a:off x="3830419" y="3637242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6E2B33-6923-219F-7D13-1EF5D236262E}"/>
              </a:ext>
            </a:extLst>
          </p:cNvPr>
          <p:cNvSpPr/>
          <p:nvPr/>
        </p:nvSpPr>
        <p:spPr>
          <a:xfrm>
            <a:off x="3830419" y="3927751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6E1A108-666A-5F30-BBB6-19938AE19929}"/>
              </a:ext>
            </a:extLst>
          </p:cNvPr>
          <p:cNvSpPr/>
          <p:nvPr/>
        </p:nvSpPr>
        <p:spPr>
          <a:xfrm>
            <a:off x="4413956" y="3059913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FBF1DA-5E73-6B79-4C79-E77B216400EE}"/>
              </a:ext>
            </a:extLst>
          </p:cNvPr>
          <p:cNvSpPr/>
          <p:nvPr/>
        </p:nvSpPr>
        <p:spPr>
          <a:xfrm>
            <a:off x="4413956" y="3350422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722C13-4D25-32FA-0433-8E0E5E7B95E2}"/>
              </a:ext>
            </a:extLst>
          </p:cNvPr>
          <p:cNvSpPr/>
          <p:nvPr/>
        </p:nvSpPr>
        <p:spPr>
          <a:xfrm>
            <a:off x="4413956" y="3640931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5D30BE-C957-97CB-F93A-6ABA4CBDCE3A}"/>
              </a:ext>
            </a:extLst>
          </p:cNvPr>
          <p:cNvSpPr/>
          <p:nvPr/>
        </p:nvSpPr>
        <p:spPr>
          <a:xfrm>
            <a:off x="4413956" y="3931440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B6DDBB9-12E5-C425-1EE8-C9AE3C39D107}"/>
              </a:ext>
            </a:extLst>
          </p:cNvPr>
          <p:cNvSpPr/>
          <p:nvPr/>
        </p:nvSpPr>
        <p:spPr>
          <a:xfrm>
            <a:off x="4978025" y="3500244"/>
            <a:ext cx="182880" cy="182880"/>
          </a:xfrm>
          <a:prstGeom prst="ellipse">
            <a:avLst/>
          </a:prstGeom>
          <a:solidFill>
            <a:srgbClr val="386C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0B10F8-6469-345F-3E1C-8B68CFDF2DF6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4596836" y="3591684"/>
            <a:ext cx="381189" cy="4311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B0B0AC-A619-6CFF-F895-72AA51088E66}"/>
              </a:ext>
            </a:extLst>
          </p:cNvPr>
          <p:cNvCxnSpPr>
            <a:stCxn id="14" idx="6"/>
            <a:endCxn id="19" idx="2"/>
          </p:cNvCxnSpPr>
          <p:nvPr/>
        </p:nvCxnSpPr>
        <p:spPr>
          <a:xfrm>
            <a:off x="3419940" y="3592659"/>
            <a:ext cx="410479" cy="4265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E7F81F-20A2-6533-7214-685CFFA48D89}"/>
              </a:ext>
            </a:extLst>
          </p:cNvPr>
          <p:cNvCxnSpPr>
            <a:stCxn id="14" idx="6"/>
            <a:endCxn id="18" idx="2"/>
          </p:cNvCxnSpPr>
          <p:nvPr/>
        </p:nvCxnSpPr>
        <p:spPr>
          <a:xfrm>
            <a:off x="3419940" y="3592659"/>
            <a:ext cx="410479" cy="1360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08E631-782C-70E6-5B8F-BFB13340C3A4}"/>
              </a:ext>
            </a:extLst>
          </p:cNvPr>
          <p:cNvCxnSpPr>
            <a:stCxn id="14" idx="6"/>
            <a:endCxn id="17" idx="2"/>
          </p:cNvCxnSpPr>
          <p:nvPr/>
        </p:nvCxnSpPr>
        <p:spPr>
          <a:xfrm flipV="1">
            <a:off x="3419940" y="3438173"/>
            <a:ext cx="410479" cy="154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AC8A0DA-99FA-5741-ECE7-D189808A94AE}"/>
              </a:ext>
            </a:extLst>
          </p:cNvPr>
          <p:cNvCxnSpPr>
            <a:stCxn id="14" idx="6"/>
            <a:endCxn id="16" idx="2"/>
          </p:cNvCxnSpPr>
          <p:nvPr/>
        </p:nvCxnSpPr>
        <p:spPr>
          <a:xfrm flipV="1">
            <a:off x="3419940" y="3147664"/>
            <a:ext cx="410479" cy="4449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CC09FA4-32D5-EF61-DB6E-F2A8E60F90EA}"/>
              </a:ext>
            </a:extLst>
          </p:cNvPr>
          <p:cNvCxnSpPr>
            <a:stCxn id="13" idx="6"/>
            <a:endCxn id="19" idx="2"/>
          </p:cNvCxnSpPr>
          <p:nvPr/>
        </p:nvCxnSpPr>
        <p:spPr>
          <a:xfrm>
            <a:off x="3419940" y="3302150"/>
            <a:ext cx="410479" cy="717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AC8FE23-BEF6-F49B-6647-E35EAE6C7840}"/>
              </a:ext>
            </a:extLst>
          </p:cNvPr>
          <p:cNvCxnSpPr>
            <a:stCxn id="13" idx="6"/>
            <a:endCxn id="18" idx="2"/>
          </p:cNvCxnSpPr>
          <p:nvPr/>
        </p:nvCxnSpPr>
        <p:spPr>
          <a:xfrm>
            <a:off x="3419940" y="3302150"/>
            <a:ext cx="410479" cy="4265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91B767-F044-E8AC-3DC7-85176E5581D3}"/>
              </a:ext>
            </a:extLst>
          </p:cNvPr>
          <p:cNvCxnSpPr>
            <a:stCxn id="13" idx="6"/>
            <a:endCxn id="17" idx="2"/>
          </p:cNvCxnSpPr>
          <p:nvPr/>
        </p:nvCxnSpPr>
        <p:spPr>
          <a:xfrm>
            <a:off x="3419940" y="3302150"/>
            <a:ext cx="410479" cy="1360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A561630-2BED-14D1-F6D8-959A989EF3CB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 flipV="1">
            <a:off x="3419940" y="3147664"/>
            <a:ext cx="410479" cy="154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FA2EE12-13C6-3B59-1549-B10D54C6ECF9}"/>
              </a:ext>
            </a:extLst>
          </p:cNvPr>
          <p:cNvCxnSpPr>
            <a:stCxn id="16" idx="6"/>
            <a:endCxn id="23" idx="2"/>
          </p:cNvCxnSpPr>
          <p:nvPr/>
        </p:nvCxnSpPr>
        <p:spPr>
          <a:xfrm>
            <a:off x="4013299" y="3147664"/>
            <a:ext cx="400657" cy="8752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CF10E6C-52B1-D928-71BA-511AD6333CEB}"/>
              </a:ext>
            </a:extLst>
          </p:cNvPr>
          <p:cNvCxnSpPr>
            <a:stCxn id="16" idx="6"/>
            <a:endCxn id="22" idx="2"/>
          </p:cNvCxnSpPr>
          <p:nvPr/>
        </p:nvCxnSpPr>
        <p:spPr>
          <a:xfrm>
            <a:off x="4013299" y="3147664"/>
            <a:ext cx="400657" cy="584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1778545-BA61-5CB9-0EA6-ED3F5C91061B}"/>
              </a:ext>
            </a:extLst>
          </p:cNvPr>
          <p:cNvCxnSpPr>
            <a:stCxn id="16" idx="6"/>
            <a:endCxn id="21" idx="2"/>
          </p:cNvCxnSpPr>
          <p:nvPr/>
        </p:nvCxnSpPr>
        <p:spPr>
          <a:xfrm>
            <a:off x="4013299" y="3147664"/>
            <a:ext cx="400657" cy="2941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913A066-68DD-1BED-ECB5-13B248AA41DA}"/>
              </a:ext>
            </a:extLst>
          </p:cNvPr>
          <p:cNvCxnSpPr>
            <a:stCxn id="16" idx="6"/>
            <a:endCxn id="20" idx="2"/>
          </p:cNvCxnSpPr>
          <p:nvPr/>
        </p:nvCxnSpPr>
        <p:spPr>
          <a:xfrm>
            <a:off x="4013299" y="3147664"/>
            <a:ext cx="400657" cy="3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26F26F2-E402-CC43-85A4-5932EB4562F4}"/>
              </a:ext>
            </a:extLst>
          </p:cNvPr>
          <p:cNvCxnSpPr>
            <a:stCxn id="15" idx="6"/>
            <a:endCxn id="19" idx="2"/>
          </p:cNvCxnSpPr>
          <p:nvPr/>
        </p:nvCxnSpPr>
        <p:spPr>
          <a:xfrm>
            <a:off x="3419940" y="3883168"/>
            <a:ext cx="410479" cy="1360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83D7C9-7E37-6A80-CD9D-8DDFAA449E5A}"/>
              </a:ext>
            </a:extLst>
          </p:cNvPr>
          <p:cNvCxnSpPr>
            <a:stCxn id="15" idx="6"/>
            <a:endCxn id="18" idx="2"/>
          </p:cNvCxnSpPr>
          <p:nvPr/>
        </p:nvCxnSpPr>
        <p:spPr>
          <a:xfrm flipV="1">
            <a:off x="3419940" y="3728682"/>
            <a:ext cx="410479" cy="154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329F4BB-7FAD-01A3-BC58-1CA527550A48}"/>
              </a:ext>
            </a:extLst>
          </p:cNvPr>
          <p:cNvCxnSpPr>
            <a:stCxn id="15" idx="6"/>
            <a:endCxn id="17" idx="2"/>
          </p:cNvCxnSpPr>
          <p:nvPr/>
        </p:nvCxnSpPr>
        <p:spPr>
          <a:xfrm flipV="1">
            <a:off x="3419940" y="3438173"/>
            <a:ext cx="410479" cy="4449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DAE0D8-5744-C20B-704C-656D70BF1303}"/>
              </a:ext>
            </a:extLst>
          </p:cNvPr>
          <p:cNvCxnSpPr>
            <a:stCxn id="15" idx="6"/>
            <a:endCxn id="16" idx="2"/>
          </p:cNvCxnSpPr>
          <p:nvPr/>
        </p:nvCxnSpPr>
        <p:spPr>
          <a:xfrm flipV="1">
            <a:off x="3419940" y="3147664"/>
            <a:ext cx="410479" cy="7355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A31C5E3-655D-3D06-660D-F4D995C287D0}"/>
              </a:ext>
            </a:extLst>
          </p:cNvPr>
          <p:cNvCxnSpPr>
            <a:stCxn id="18" idx="6"/>
            <a:endCxn id="23" idx="2"/>
          </p:cNvCxnSpPr>
          <p:nvPr/>
        </p:nvCxnSpPr>
        <p:spPr>
          <a:xfrm>
            <a:off x="4013299" y="3728682"/>
            <a:ext cx="400657" cy="2941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4D695B9-54DB-1088-63D5-28F07F81CE88}"/>
              </a:ext>
            </a:extLst>
          </p:cNvPr>
          <p:cNvCxnSpPr>
            <a:stCxn id="18" idx="6"/>
            <a:endCxn id="22" idx="2"/>
          </p:cNvCxnSpPr>
          <p:nvPr/>
        </p:nvCxnSpPr>
        <p:spPr>
          <a:xfrm>
            <a:off x="4013299" y="3728682"/>
            <a:ext cx="400657" cy="3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7A672CE-B207-C6F6-2F0D-5E09ECBA2B37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 flipV="1">
            <a:off x="4013299" y="3441862"/>
            <a:ext cx="400657" cy="2868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B642487-4696-2B8B-A201-0D0BA811236F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 flipV="1">
            <a:off x="4013299" y="3151353"/>
            <a:ext cx="400657" cy="5773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B76526-E89A-A7F8-97D2-9079C47F666C}"/>
              </a:ext>
            </a:extLst>
          </p:cNvPr>
          <p:cNvCxnSpPr>
            <a:stCxn id="17" idx="6"/>
            <a:endCxn id="23" idx="2"/>
          </p:cNvCxnSpPr>
          <p:nvPr/>
        </p:nvCxnSpPr>
        <p:spPr>
          <a:xfrm>
            <a:off x="4013299" y="3438173"/>
            <a:ext cx="400657" cy="584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90FD37F-1B41-DD19-7FF8-7EFD6E059612}"/>
              </a:ext>
            </a:extLst>
          </p:cNvPr>
          <p:cNvCxnSpPr>
            <a:stCxn id="17" idx="6"/>
            <a:endCxn id="22" idx="2"/>
          </p:cNvCxnSpPr>
          <p:nvPr/>
        </p:nvCxnSpPr>
        <p:spPr>
          <a:xfrm>
            <a:off x="4013299" y="3438173"/>
            <a:ext cx="400657" cy="2941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769EF9A-982A-C4AB-83E1-9BD8B06413F2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>
            <a:off x="4013299" y="3438173"/>
            <a:ext cx="400657" cy="3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62F593C-ECC5-52E3-346C-3252DC029E57}"/>
              </a:ext>
            </a:extLst>
          </p:cNvPr>
          <p:cNvCxnSpPr>
            <a:stCxn id="17" idx="6"/>
            <a:endCxn id="20" idx="2"/>
          </p:cNvCxnSpPr>
          <p:nvPr/>
        </p:nvCxnSpPr>
        <p:spPr>
          <a:xfrm flipV="1">
            <a:off x="4013299" y="3151353"/>
            <a:ext cx="400657" cy="2868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CE7D0E6-02B8-D2BD-9AD1-28348C897922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 flipV="1">
            <a:off x="4596836" y="3591684"/>
            <a:ext cx="381189" cy="1406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508A44E-7CFA-5990-3E8C-B1EA364B59B2}"/>
              </a:ext>
            </a:extLst>
          </p:cNvPr>
          <p:cNvCxnSpPr>
            <a:stCxn id="21" idx="6"/>
            <a:endCxn id="24" idx="2"/>
          </p:cNvCxnSpPr>
          <p:nvPr/>
        </p:nvCxnSpPr>
        <p:spPr>
          <a:xfrm>
            <a:off x="4596836" y="3441862"/>
            <a:ext cx="381189" cy="1498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E68D08-4C83-9EB3-2DF7-3124ADCDE026}"/>
              </a:ext>
            </a:extLst>
          </p:cNvPr>
          <p:cNvCxnSpPr>
            <a:stCxn id="20" idx="6"/>
            <a:endCxn id="24" idx="2"/>
          </p:cNvCxnSpPr>
          <p:nvPr/>
        </p:nvCxnSpPr>
        <p:spPr>
          <a:xfrm>
            <a:off x="4596836" y="3151353"/>
            <a:ext cx="381189" cy="440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F40A10D-D39A-CBBE-7C62-06FC11C31318}"/>
              </a:ext>
            </a:extLst>
          </p:cNvPr>
          <p:cNvCxnSpPr>
            <a:stCxn id="19" idx="6"/>
            <a:endCxn id="23" idx="2"/>
          </p:cNvCxnSpPr>
          <p:nvPr/>
        </p:nvCxnSpPr>
        <p:spPr>
          <a:xfrm>
            <a:off x="4013299" y="4019191"/>
            <a:ext cx="400657" cy="3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E9DCAAD-E0EA-08E1-8853-C61A2F4798F4}"/>
              </a:ext>
            </a:extLst>
          </p:cNvPr>
          <p:cNvCxnSpPr>
            <a:stCxn id="19" idx="6"/>
            <a:endCxn id="22" idx="2"/>
          </p:cNvCxnSpPr>
          <p:nvPr/>
        </p:nvCxnSpPr>
        <p:spPr>
          <a:xfrm flipV="1">
            <a:off x="4013299" y="3732371"/>
            <a:ext cx="400657" cy="2868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E350CC-3C3C-E76D-FCD7-07102B1CB13A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 flipV="1">
            <a:off x="4013299" y="3441862"/>
            <a:ext cx="400657" cy="5773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FE6A289-FE25-7D21-94C2-747C759B8070}"/>
              </a:ext>
            </a:extLst>
          </p:cNvPr>
          <p:cNvCxnSpPr>
            <a:stCxn id="19" idx="6"/>
            <a:endCxn id="20" idx="2"/>
          </p:cNvCxnSpPr>
          <p:nvPr/>
        </p:nvCxnSpPr>
        <p:spPr>
          <a:xfrm flipV="1">
            <a:off x="4013299" y="3151353"/>
            <a:ext cx="400657" cy="8678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 descr="Related image">
            <a:extLst>
              <a:ext uri="{FF2B5EF4-FFF2-40B4-BE49-F238E27FC236}">
                <a16:creationId xmlns:a16="http://schemas.microsoft.com/office/drawing/2014/main" id="{4D1402F0-4167-E870-B9C3-5D0E6A35F0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000100"/>
              </a:clrFrom>
              <a:clrTo>
                <a:srgbClr val="0001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310" y="3438173"/>
            <a:ext cx="484695" cy="42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8A25AFA6-D2C5-3B00-8947-14F62CFCB747}"/>
              </a:ext>
            </a:extLst>
          </p:cNvPr>
          <p:cNvSpPr/>
          <p:nvPr/>
        </p:nvSpPr>
        <p:spPr>
          <a:xfrm flipH="1">
            <a:off x="4808622" y="3561720"/>
            <a:ext cx="841560" cy="43198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Diagnosis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14AD442-C7BC-7CF4-E92F-A9B9ED926DDF}"/>
              </a:ext>
            </a:extLst>
          </p:cNvPr>
          <p:cNvSpPr/>
          <p:nvPr/>
        </p:nvSpPr>
        <p:spPr>
          <a:xfrm>
            <a:off x="3416881" y="2286715"/>
            <a:ext cx="1391741" cy="285035"/>
          </a:xfrm>
          <a:prstGeom prst="roundRect">
            <a:avLst/>
          </a:prstGeom>
          <a:solidFill>
            <a:srgbClr val="D7191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Confounder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44B85932-91E1-8DFF-0B9C-EB4555088074}"/>
              </a:ext>
            </a:extLst>
          </p:cNvPr>
          <p:cNvSpPr txBox="1">
            <a:spLocks/>
          </p:cNvSpPr>
          <p:nvPr/>
        </p:nvSpPr>
        <p:spPr bwMode="auto">
          <a:xfrm>
            <a:off x="276918" y="876524"/>
            <a:ext cx="8537879" cy="3386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ct val="110000"/>
              <a:buFont typeface="Wingdings" pitchFamily="2" charset="2"/>
              <a:buChar char="§"/>
              <a:defRPr sz="2000" b="0" i="0" kern="1200">
                <a:solidFill>
                  <a:srgbClr val="262626"/>
                </a:solidFill>
                <a:latin typeface="Helvetica Light"/>
                <a:ea typeface="ＭＳ Ｐゴシック" charset="0"/>
                <a:cs typeface="Helvetica Light"/>
              </a:defRPr>
            </a:lvl1pPr>
            <a:lvl2pPr marL="571500" indent="-233363"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b="0" i="0" kern="1200">
                <a:solidFill>
                  <a:srgbClr val="262626"/>
                </a:solidFill>
                <a:latin typeface="Helvetica Light"/>
                <a:ea typeface="ＭＳ Ｐゴシック" charset="0"/>
                <a:cs typeface="Helvetica Light"/>
              </a:defRPr>
            </a:lvl2pPr>
            <a:lvl3pPr marL="800100" indent="-228600" algn="l" defTabSz="454025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SzPct val="80000"/>
              <a:buFont typeface="Wingdings" pitchFamily="2" charset="2"/>
              <a:buChar char="§"/>
              <a:defRPr sz="1800" b="0" i="0" kern="1200">
                <a:solidFill>
                  <a:srgbClr val="262626"/>
                </a:solidFill>
                <a:latin typeface="Helvetica Light"/>
                <a:ea typeface="ＭＳ Ｐゴシック" charset="0"/>
                <a:cs typeface="Helvetica Light"/>
              </a:defRPr>
            </a:lvl3pPr>
            <a:lvl4pPr marL="1082675" indent="-223838" algn="l" defTabSz="4572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 b="0" i="0" kern="1200">
                <a:solidFill>
                  <a:schemeClr val="tx1"/>
                </a:solidFill>
                <a:latin typeface="Helvetica Light"/>
                <a:ea typeface="ＭＳ Ｐゴシック" charset="0"/>
                <a:cs typeface="Helvetica Light"/>
              </a:defRPr>
            </a:lvl4pPr>
            <a:lvl5pPr marL="1370013" indent="-223838" algn="l" defTabSz="4572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Light"/>
                <a:ea typeface="ＭＳ Ｐゴシック" charset="0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ptos" panose="020B0004020202020204" pitchFamily="34" charset="0"/>
              </a:rPr>
              <a:t>Confounders affect the relationship between input and output variables (e.g., diagnosis). </a:t>
            </a:r>
          </a:p>
          <a:p>
            <a:r>
              <a:rPr lang="en-US" sz="1400" dirty="0">
                <a:latin typeface="Aptos" panose="020B0004020202020204" pitchFamily="34" charset="0"/>
              </a:rPr>
              <a:t>Improper modeling of those relationships often results in spurious and biased associations.</a:t>
            </a:r>
          </a:p>
          <a:p>
            <a:r>
              <a:rPr lang="en-US" altLang="zh-CN" sz="1400" dirty="0">
                <a:latin typeface="Aptos" panose="020B0004020202020204" pitchFamily="34" charset="0"/>
              </a:rPr>
              <a:t>Widely</a:t>
            </a:r>
            <a:r>
              <a:rPr lang="zh-CN" altLang="en-US" sz="1400" dirty="0">
                <a:latin typeface="Aptos" panose="020B0004020202020204" pitchFamily="34" charset="0"/>
              </a:rPr>
              <a:t> </a:t>
            </a:r>
            <a:r>
              <a:rPr lang="en-US" altLang="zh-CN" sz="1400" dirty="0">
                <a:latin typeface="Aptos" panose="020B0004020202020204" pitchFamily="34" charset="0"/>
              </a:rPr>
              <a:t>studied</a:t>
            </a:r>
            <a:r>
              <a:rPr lang="zh-CN" altLang="en-US" sz="1400" dirty="0">
                <a:latin typeface="Aptos" panose="020B0004020202020204" pitchFamily="34" charset="0"/>
              </a:rPr>
              <a:t> </a:t>
            </a:r>
            <a:r>
              <a:rPr lang="en-US" altLang="zh-CN" sz="1400" dirty="0">
                <a:latin typeface="Aptos" panose="020B0004020202020204" pitchFamily="34" charset="0"/>
              </a:rPr>
              <a:t>in</a:t>
            </a:r>
            <a:r>
              <a:rPr lang="zh-CN" altLang="en-US" sz="1400" dirty="0">
                <a:latin typeface="Aptos" panose="020B0004020202020204" pitchFamily="34" charset="0"/>
              </a:rPr>
              <a:t> </a:t>
            </a:r>
            <a:r>
              <a:rPr lang="en-US" altLang="zh-CN" sz="1400" dirty="0">
                <a:latin typeface="Aptos" panose="020B0004020202020204" pitchFamily="34" charset="0"/>
              </a:rPr>
              <a:t>traditional</a:t>
            </a:r>
            <a:r>
              <a:rPr lang="zh-CN" altLang="en-US" sz="1400" dirty="0">
                <a:latin typeface="Aptos" panose="020B0004020202020204" pitchFamily="34" charset="0"/>
              </a:rPr>
              <a:t> </a:t>
            </a:r>
            <a:r>
              <a:rPr lang="en-US" altLang="zh-CN" sz="1400" dirty="0">
                <a:latin typeface="Aptos" panose="020B0004020202020204" pitchFamily="34" charset="0"/>
              </a:rPr>
              <a:t>statistical</a:t>
            </a:r>
            <a:r>
              <a:rPr lang="zh-CN" altLang="en-US" sz="1400" dirty="0">
                <a:latin typeface="Aptos" panose="020B0004020202020204" pitchFamily="34" charset="0"/>
              </a:rPr>
              <a:t> </a:t>
            </a:r>
            <a:r>
              <a:rPr lang="en-US" altLang="zh-CN" sz="1400" dirty="0">
                <a:latin typeface="Aptos" panose="020B0004020202020204" pitchFamily="34" charset="0"/>
              </a:rPr>
              <a:t>analysis</a:t>
            </a:r>
            <a:r>
              <a:rPr lang="zh-CN" altLang="en-US" sz="1400" dirty="0">
                <a:latin typeface="Aptos" panose="020B0004020202020204" pitchFamily="34" charset="0"/>
              </a:rPr>
              <a:t> </a:t>
            </a:r>
            <a:r>
              <a:rPr lang="en-US" altLang="zh-CN" sz="1400" dirty="0">
                <a:latin typeface="Aptos" panose="020B0004020202020204" pitchFamily="34" charset="0"/>
              </a:rPr>
              <a:t>but</a:t>
            </a:r>
            <a:r>
              <a:rPr lang="zh-CN" altLang="en-US" sz="1400" dirty="0">
                <a:latin typeface="Aptos" panose="020B0004020202020204" pitchFamily="34" charset="0"/>
              </a:rPr>
              <a:t> </a:t>
            </a:r>
            <a:r>
              <a:rPr lang="en-US" altLang="zh-CN" sz="1400" dirty="0">
                <a:latin typeface="Aptos" panose="020B0004020202020204" pitchFamily="34" charset="0"/>
              </a:rPr>
              <a:t>overlooked</a:t>
            </a:r>
            <a:r>
              <a:rPr lang="zh-CN" altLang="en-US" sz="1400" dirty="0">
                <a:latin typeface="Aptos" panose="020B0004020202020204" pitchFamily="34" charset="0"/>
              </a:rPr>
              <a:t> </a:t>
            </a:r>
            <a:r>
              <a:rPr lang="en-US" altLang="zh-CN" sz="1400" dirty="0">
                <a:latin typeface="Aptos" panose="020B0004020202020204" pitchFamily="34" charset="0"/>
              </a:rPr>
              <a:t>in</a:t>
            </a:r>
            <a:r>
              <a:rPr lang="zh-CN" altLang="en-US" sz="1400" dirty="0">
                <a:latin typeface="Aptos" panose="020B0004020202020204" pitchFamily="34" charset="0"/>
              </a:rPr>
              <a:t> </a:t>
            </a:r>
            <a:r>
              <a:rPr lang="en-US" altLang="zh-CN" sz="1400" dirty="0">
                <a:latin typeface="Aptos" panose="020B0004020202020204" pitchFamily="34" charset="0"/>
              </a:rPr>
              <a:t>deep</a:t>
            </a:r>
            <a:r>
              <a:rPr lang="zh-CN" altLang="en-US" sz="1400" dirty="0">
                <a:latin typeface="Aptos" panose="020B0004020202020204" pitchFamily="34" charset="0"/>
              </a:rPr>
              <a:t> </a:t>
            </a:r>
            <a:r>
              <a:rPr lang="en-US" altLang="zh-CN" sz="1400" dirty="0">
                <a:latin typeface="Aptos" panose="020B0004020202020204" pitchFamily="34" charset="0"/>
              </a:rPr>
              <a:t>learning</a:t>
            </a:r>
            <a:r>
              <a:rPr lang="zh-CN" altLang="en-US" sz="1400" dirty="0">
                <a:latin typeface="Aptos" panose="020B0004020202020204" pitchFamily="34" charset="0"/>
              </a:rPr>
              <a:t> </a:t>
            </a:r>
            <a:r>
              <a:rPr lang="en-US" altLang="zh-CN" sz="1400" dirty="0">
                <a:latin typeface="Aptos" panose="020B0004020202020204" pitchFamily="34" charset="0"/>
              </a:rPr>
              <a:t>applications</a:t>
            </a:r>
          </a:p>
          <a:p>
            <a:endParaRPr lang="en-US" sz="1400" dirty="0">
              <a:latin typeface="Aptos" panose="020B00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75B35B8-6C3B-2EB3-481D-7CD12D1C1764}"/>
              </a:ext>
            </a:extLst>
          </p:cNvPr>
          <p:cNvSpPr txBox="1"/>
          <p:nvPr/>
        </p:nvSpPr>
        <p:spPr>
          <a:xfrm>
            <a:off x="5496720" y="4214984"/>
            <a:ext cx="32032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en-US" sz="1000" i="1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Zhao</a:t>
            </a:r>
            <a:r>
              <a:rPr lang="zh-CN" altLang="en-US" sz="1000" i="1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*</a:t>
            </a:r>
            <a:r>
              <a:rPr lang="en-US" altLang="en-US" sz="1000" i="1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, </a:t>
            </a:r>
            <a:r>
              <a:rPr lang="en-US" altLang="en-US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Adeli</a:t>
            </a:r>
            <a:r>
              <a:rPr lang="zh-CN" altLang="en-US" sz="1000" i="1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*</a:t>
            </a:r>
            <a:r>
              <a:rPr lang="en-US" altLang="en-US" sz="1000" i="1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 et al. Nature Communications 2020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98B17D3-729F-2035-16C1-D65B62D2341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</p:spTree>
    <p:extLst>
      <p:ext uri="{BB962C8B-B14F-4D97-AF65-F5344CB8AC3E}">
        <p14:creationId xmlns:p14="http://schemas.microsoft.com/office/powerpoint/2010/main" val="4221395971"/>
      </p:ext>
    </p:extLst>
  </p:cSld>
  <p:clrMapOvr>
    <a:masterClrMapping/>
  </p:clrMapOvr>
  <p:transition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50BF0-1D94-3930-F7AA-54B522B802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36F416A-2680-4E29-18CC-A0F979F5E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7" y="1155225"/>
            <a:ext cx="5026458" cy="18130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E7C53C2-17CF-EEFE-B4BD-7AFBC7400220}"/>
              </a:ext>
            </a:extLst>
          </p:cNvPr>
          <p:cNvSpPr txBox="1"/>
          <p:nvPr/>
        </p:nvSpPr>
        <p:spPr>
          <a:xfrm>
            <a:off x="265062" y="3423371"/>
            <a:ext cx="8878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Adversarial learning of features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/>
              <a:t> that are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solidFill>
                  <a:srgbClr val="4472C4"/>
                </a:solidFill>
              </a:rPr>
              <a:t>Predictive of target of interest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Unpredictive of confounder / bias variables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F444E0-3975-494C-6DF0-5785489A96F5}"/>
              </a:ext>
            </a:extLst>
          </p:cNvPr>
          <p:cNvGrpSpPr/>
          <p:nvPr/>
        </p:nvGrpSpPr>
        <p:grpSpPr>
          <a:xfrm>
            <a:off x="6502714" y="1457803"/>
            <a:ext cx="1888184" cy="1243390"/>
            <a:chOff x="4926718" y="3459903"/>
            <a:chExt cx="3115734" cy="2447386"/>
          </a:xfrm>
        </p:grpSpPr>
        <p:sp>
          <p:nvSpPr>
            <p:cNvPr id="11" name="Rounded Rectangle 1">
              <a:extLst>
                <a:ext uri="{FF2B5EF4-FFF2-40B4-BE49-F238E27FC236}">
                  <a16:creationId xmlns:a16="http://schemas.microsoft.com/office/drawing/2014/main" id="{F3B35262-A737-1143-52ED-7329B8DF18AC}"/>
                </a:ext>
              </a:extLst>
            </p:cNvPr>
            <p:cNvSpPr/>
            <p:nvPr/>
          </p:nvSpPr>
          <p:spPr>
            <a:xfrm>
              <a:off x="4926718" y="4992890"/>
              <a:ext cx="914400" cy="914399"/>
            </a:xfrm>
            <a:prstGeom prst="roundRect">
              <a:avLst/>
            </a:prstGeom>
            <a:solidFill>
              <a:srgbClr val="FDAE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00" b="1" dirty="0">
                  <a:solidFill>
                    <a:sysClr val="windowText" lastClr="000000"/>
                  </a:solidFill>
                  <a:latin typeface="+mj-lt"/>
                  <a:cs typeface="Times New Roman" panose="02020603050405020304" pitchFamily="18" charset="0"/>
                </a:rPr>
                <a:t>Brain</a:t>
              </a:r>
            </a:p>
          </p:txBody>
        </p:sp>
        <p:sp>
          <p:nvSpPr>
            <p:cNvPr id="12" name="Rounded Rectangle 60">
              <a:extLst>
                <a:ext uri="{FF2B5EF4-FFF2-40B4-BE49-F238E27FC236}">
                  <a16:creationId xmlns:a16="http://schemas.microsoft.com/office/drawing/2014/main" id="{DD7494F3-6290-B80D-CFE0-BD64AC6ECB31}"/>
                </a:ext>
              </a:extLst>
            </p:cNvPr>
            <p:cNvSpPr/>
            <p:nvPr/>
          </p:nvSpPr>
          <p:spPr>
            <a:xfrm>
              <a:off x="6941786" y="4987557"/>
              <a:ext cx="1100666" cy="914400"/>
            </a:xfrm>
            <a:prstGeom prst="roundRect">
              <a:avLst/>
            </a:prstGeom>
            <a:solidFill>
              <a:srgbClr val="2C7B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r>
                <a:rPr lang="en-US" altLang="zh-CN" sz="1000" b="1" dirty="0">
                  <a:latin typeface="+mj-lt"/>
                  <a:cs typeface="Times New Roman" panose="02020603050405020304" pitchFamily="18" charset="0"/>
                </a:rPr>
                <a:t>Diagnosis</a:t>
              </a:r>
              <a:endParaRPr lang="en-US" sz="1000" b="1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3" name="Rounded Rectangle 61">
              <a:extLst>
                <a:ext uri="{FF2B5EF4-FFF2-40B4-BE49-F238E27FC236}">
                  <a16:creationId xmlns:a16="http://schemas.microsoft.com/office/drawing/2014/main" id="{BD50388B-4210-B5B0-63A3-6EB7FF11EB6A}"/>
                </a:ext>
              </a:extLst>
            </p:cNvPr>
            <p:cNvSpPr/>
            <p:nvPr/>
          </p:nvSpPr>
          <p:spPr>
            <a:xfrm>
              <a:off x="5744223" y="3459903"/>
              <a:ext cx="1294455" cy="914399"/>
            </a:xfrm>
            <a:prstGeom prst="roundRect">
              <a:avLst/>
            </a:prstGeom>
            <a:solidFill>
              <a:srgbClr val="D7191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algn="ctr"/>
              <a:r>
                <a:rPr lang="en-US" altLang="zh-CN" sz="1000" b="1" dirty="0">
                  <a:solidFill>
                    <a:schemeClr val="bg1"/>
                  </a:solidFill>
                  <a:latin typeface="+mj-lt"/>
                  <a:cs typeface="Times New Roman"/>
                </a:rPr>
                <a:t>Confounder</a:t>
              </a:r>
              <a:endParaRPr lang="en-US" sz="10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2CB760-6CDA-4AC8-0DD7-E226B08EE7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1118" y="5438443"/>
              <a:ext cx="1100665" cy="1164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6CAB28F-894C-42F9-732B-DE1F72E35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3918" y="4389588"/>
              <a:ext cx="550332" cy="6033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Multiply 10">
            <a:extLst>
              <a:ext uri="{FF2B5EF4-FFF2-40B4-BE49-F238E27FC236}">
                <a16:creationId xmlns:a16="http://schemas.microsoft.com/office/drawing/2014/main" id="{0D75860F-2E8B-E7F0-F716-E2F6681802ED}"/>
              </a:ext>
            </a:extLst>
          </p:cNvPr>
          <p:cNvSpPr/>
          <p:nvPr/>
        </p:nvSpPr>
        <p:spPr>
          <a:xfrm rot="2491011">
            <a:off x="6855099" y="1995951"/>
            <a:ext cx="182880" cy="182880"/>
          </a:xfrm>
          <a:prstGeom prst="mathMultiply">
            <a:avLst>
              <a:gd name="adj1" fmla="val 961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9AD737-C765-D36E-5EA5-146E8F3CF7D0}"/>
              </a:ext>
            </a:extLst>
          </p:cNvPr>
          <p:cNvSpPr txBox="1"/>
          <p:nvPr/>
        </p:nvSpPr>
        <p:spPr>
          <a:xfrm>
            <a:off x="5683033" y="1810425"/>
            <a:ext cx="1343125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solidFill>
                  <a:srgbClr val="C00000"/>
                </a:solidFill>
              </a:rPr>
              <a:t>Remove</a:t>
            </a:r>
            <a:r>
              <a:rPr lang="zh-CN" altLang="en-US" sz="1200" dirty="0">
                <a:solidFill>
                  <a:srgbClr val="C00000"/>
                </a:solidFill>
              </a:rPr>
              <a:t> </a:t>
            </a:r>
            <a:r>
              <a:rPr lang="en-US" altLang="zh-CN" sz="1200" dirty="0">
                <a:solidFill>
                  <a:srgbClr val="C00000"/>
                </a:solidFill>
              </a:rPr>
              <a:t>direct</a:t>
            </a:r>
            <a:r>
              <a:rPr lang="zh-CN" altLang="en-US" sz="1200" dirty="0">
                <a:solidFill>
                  <a:srgbClr val="C00000"/>
                </a:solidFill>
              </a:rPr>
              <a:t> </a:t>
            </a:r>
            <a:r>
              <a:rPr lang="en-US" altLang="zh-CN" sz="1200" dirty="0">
                <a:solidFill>
                  <a:srgbClr val="C00000"/>
                </a:solidFill>
              </a:rPr>
              <a:t>link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1219E5-9CC3-5B45-3F9F-26B51E4975A5}"/>
              </a:ext>
            </a:extLst>
          </p:cNvPr>
          <p:cNvSpPr txBox="1"/>
          <p:nvPr/>
        </p:nvSpPr>
        <p:spPr>
          <a:xfrm>
            <a:off x="3922674" y="2963400"/>
            <a:ext cx="571421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en-US" sz="1000" i="1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Zhao</a:t>
            </a:r>
            <a:r>
              <a:rPr lang="zh-CN" altLang="en-US" sz="1000" i="1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*</a:t>
            </a:r>
            <a:r>
              <a:rPr lang="en-US" altLang="en-US" sz="1000" i="1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, </a:t>
            </a:r>
            <a:r>
              <a:rPr lang="en-US" altLang="en-US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Adeli</a:t>
            </a:r>
            <a:r>
              <a:rPr lang="zh-CN" altLang="en-US" sz="1000" i="1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*</a:t>
            </a:r>
            <a:r>
              <a:rPr lang="en-US" altLang="en-US" sz="1000" i="1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 et al. Nature Communications 2020</a:t>
            </a:r>
          </a:p>
          <a:p>
            <a:pPr>
              <a:spcAft>
                <a:spcPts val="600"/>
              </a:spcAft>
            </a:pPr>
            <a:r>
              <a:rPr lang="en-US" altLang="en-US" sz="1000" i="1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Shah et al, Confounder-Free Continual Learning via Recursive Feature Normalization, ICML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347A8-830B-816F-04EA-7B6A0F17516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1FA991-EC6A-B847-F56E-F47BB42719F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00032" cy="67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latin typeface="Aptos" panose="020B0004020202020204" pitchFamily="34" charset="0"/>
              </a:rPr>
              <a:t>Unbiased, Fair, Invariant Confounder-Free</a:t>
            </a:r>
            <a:r>
              <a:rPr lang="zh-CN" altLang="en-US" b="1">
                <a:latin typeface="Aptos" panose="020B0004020202020204" pitchFamily="34" charset="0"/>
              </a:rPr>
              <a:t> </a:t>
            </a:r>
            <a:r>
              <a:rPr lang="en-US" altLang="zh-CN" b="1">
                <a:latin typeface="Aptos" panose="020B0004020202020204" pitchFamily="34" charset="0"/>
              </a:rPr>
              <a:t>Learning</a:t>
            </a:r>
            <a:endParaRPr lang="en-US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627552"/>
      </p:ext>
    </p:extLst>
  </p:cSld>
  <p:clrMapOvr>
    <a:masterClrMapping/>
  </p:clrMapOvr>
  <p:transition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DD20-1243-1D04-F2F2-1BE4708D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31"/>
            <a:ext cx="7886700" cy="652423"/>
          </a:xfrm>
        </p:spPr>
        <p:txBody>
          <a:bodyPr>
            <a:normAutofit/>
          </a:bodyPr>
          <a:lstStyle/>
          <a:p>
            <a:r>
              <a:rPr lang="en-US" altLang="zh-CN" sz="3000" dirty="0">
                <a:latin typeface="Aptos" panose="020B0004020202020204" pitchFamily="34" charset="0"/>
              </a:rPr>
              <a:t>Failure</a:t>
            </a:r>
            <a:r>
              <a:rPr lang="zh-CN" altLang="en-US" sz="3000" dirty="0">
                <a:latin typeface="Aptos" panose="020B0004020202020204" pitchFamily="34" charset="0"/>
              </a:rPr>
              <a:t> </a:t>
            </a:r>
            <a:r>
              <a:rPr lang="en-US" altLang="zh-CN" sz="3000" dirty="0">
                <a:latin typeface="Aptos" panose="020B0004020202020204" pitchFamily="34" charset="0"/>
              </a:rPr>
              <a:t>of</a:t>
            </a:r>
            <a:r>
              <a:rPr lang="zh-CN" altLang="en-US" sz="3000" dirty="0">
                <a:latin typeface="Aptos" panose="020B0004020202020204" pitchFamily="34" charset="0"/>
              </a:rPr>
              <a:t> </a:t>
            </a:r>
            <a:r>
              <a:rPr lang="en-US" altLang="zh-CN" sz="3000" dirty="0">
                <a:latin typeface="Aptos" panose="020B0004020202020204" pitchFamily="34" charset="0"/>
              </a:rPr>
              <a:t>the</a:t>
            </a:r>
            <a:r>
              <a:rPr lang="zh-CN" altLang="en-US" sz="3000" dirty="0">
                <a:latin typeface="Aptos" panose="020B0004020202020204" pitchFamily="34" charset="0"/>
              </a:rPr>
              <a:t> </a:t>
            </a:r>
            <a:r>
              <a:rPr lang="en-US" altLang="zh-CN" sz="3000" dirty="0">
                <a:latin typeface="Aptos" panose="020B0004020202020204" pitchFamily="34" charset="0"/>
              </a:rPr>
              <a:t>“one-size-fits-all</a:t>
            </a:r>
            <a:r>
              <a:rPr lang="zh-CN" altLang="en-US" sz="3000" dirty="0">
                <a:latin typeface="Aptos" panose="020B0004020202020204" pitchFamily="34" charset="0"/>
              </a:rPr>
              <a:t>” </a:t>
            </a:r>
            <a:r>
              <a:rPr lang="en-US" altLang="zh-CN" sz="3000" dirty="0">
                <a:latin typeface="Aptos" panose="020B0004020202020204" pitchFamily="34" charset="0"/>
              </a:rPr>
              <a:t>paradigm</a:t>
            </a:r>
            <a:endParaRPr lang="en-US" sz="3000" dirty="0">
              <a:latin typeface="Aptos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7FEBA-79BB-3EBC-2A30-9E8B74B550F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5F17BF-F6CF-B92B-C2B7-C2C00FCF24A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45</a:t>
            </a:fld>
            <a:endParaRPr lang="en-US" altLang="en-US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BBB39A-7067-2985-515C-F67943259F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7570" y="3290353"/>
            <a:ext cx="954810" cy="954810"/>
          </a:xfrm>
          <a:prstGeom prst="rect">
            <a:avLst/>
          </a:prstGeom>
        </p:spPr>
      </p:pic>
      <p:pic>
        <p:nvPicPr>
          <p:cNvPr id="7" name="Graphic 6" descr="Brain with solid fill">
            <a:extLst>
              <a:ext uri="{FF2B5EF4-FFF2-40B4-BE49-F238E27FC236}">
                <a16:creationId xmlns:a16="http://schemas.microsoft.com/office/drawing/2014/main" id="{23134011-DC97-C911-2E09-71AB42CB1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568" y="3358767"/>
            <a:ext cx="817981" cy="817981"/>
          </a:xfrm>
          <a:prstGeom prst="rect">
            <a:avLst/>
          </a:prstGeom>
        </p:spPr>
      </p:pic>
      <p:pic>
        <p:nvPicPr>
          <p:cNvPr id="8" name="Picture 7" descr="A head with different colored circles&#10;&#10;Description automatically generated">
            <a:extLst>
              <a:ext uri="{FF2B5EF4-FFF2-40B4-BE49-F238E27FC236}">
                <a16:creationId xmlns:a16="http://schemas.microsoft.com/office/drawing/2014/main" id="{96795C82-F7EA-D9E9-DE1A-BBB30AFDBC57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2700544" y="3446792"/>
            <a:ext cx="650922" cy="6509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6F661C-C5F0-7E13-87D0-D1EB61150BA3}"/>
              </a:ext>
            </a:extLst>
          </p:cNvPr>
          <p:cNvSpPr txBox="1"/>
          <p:nvPr/>
        </p:nvSpPr>
        <p:spPr>
          <a:xfrm>
            <a:off x="1327587" y="3047069"/>
            <a:ext cx="1340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Universal Model ?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0A29C25-261D-5514-A704-32B08DF0781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8"/>
          <a:srcRect t="-1" r="60053" b="3631"/>
          <a:stretch>
            <a:fillRect/>
          </a:stretch>
        </p:blipFill>
        <p:spPr>
          <a:xfrm>
            <a:off x="4169077" y="1216977"/>
            <a:ext cx="4439224" cy="271603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F20FDF4-85F9-764A-6DE1-B90F69890BB6}"/>
              </a:ext>
            </a:extLst>
          </p:cNvPr>
          <p:cNvSpPr/>
          <p:nvPr/>
        </p:nvSpPr>
        <p:spPr>
          <a:xfrm>
            <a:off x="4084306" y="1216977"/>
            <a:ext cx="281178" cy="222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13054-BFB2-812D-EE46-113A62BBF837}"/>
              </a:ext>
            </a:extLst>
          </p:cNvPr>
          <p:cNvSpPr txBox="1"/>
          <p:nvPr/>
        </p:nvSpPr>
        <p:spPr>
          <a:xfrm>
            <a:off x="5581637" y="3998856"/>
            <a:ext cx="3922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Greene et al., Brain–phenotype models fail for individuals who defy sample stereotypes, Nature 2022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6676F8-CFB1-2E13-E7DE-62D7363C465E}"/>
              </a:ext>
            </a:extLst>
          </p:cNvPr>
          <p:cNvSpPr/>
          <p:nvPr/>
        </p:nvSpPr>
        <p:spPr>
          <a:xfrm>
            <a:off x="281399" y="1680932"/>
            <a:ext cx="796310" cy="277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cs typeface="Times New Roman" panose="02020603050405020304" pitchFamily="18" charset="0"/>
              </a:rPr>
              <a:t>Brain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A12FF0-7B70-0688-9220-4882216F1E0F}"/>
              </a:ext>
            </a:extLst>
          </p:cNvPr>
          <p:cNvSpPr/>
          <p:nvPr/>
        </p:nvSpPr>
        <p:spPr>
          <a:xfrm>
            <a:off x="2658402" y="1680932"/>
            <a:ext cx="796310" cy="277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cs typeface="Times New Roman" panose="02020603050405020304" pitchFamily="18" charset="0"/>
              </a:rPr>
              <a:t>Behavior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1E0DAE-F9E7-00FF-B0A9-1E58A193CB40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1077709" y="1819432"/>
            <a:ext cx="158069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508DF96-9297-7BDC-BB9F-7BAA1CC72A3A}"/>
              </a:ext>
            </a:extLst>
          </p:cNvPr>
          <p:cNvSpPr/>
          <p:nvPr/>
        </p:nvSpPr>
        <p:spPr>
          <a:xfrm>
            <a:off x="1476231" y="939977"/>
            <a:ext cx="796310" cy="277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cs typeface="Times New Roman" panose="02020603050405020304" pitchFamily="18" charset="0"/>
              </a:rPr>
              <a:t>Confounder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9B2E54-95EA-0CD2-F347-6AE18FDDCAB5}"/>
              </a:ext>
            </a:extLst>
          </p:cNvPr>
          <p:cNvCxnSpPr>
            <a:cxnSpLocks/>
            <a:stCxn id="27" idx="1"/>
            <a:endCxn id="24" idx="0"/>
          </p:cNvCxnSpPr>
          <p:nvPr/>
        </p:nvCxnSpPr>
        <p:spPr>
          <a:xfrm flipH="1">
            <a:off x="679554" y="1078477"/>
            <a:ext cx="796677" cy="6024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6EAAC0-9E31-A5C3-5902-56B05C6E1AA7}"/>
              </a:ext>
            </a:extLst>
          </p:cNvPr>
          <p:cNvCxnSpPr>
            <a:cxnSpLocks/>
            <a:stCxn id="27" idx="3"/>
            <a:endCxn id="25" idx="0"/>
          </p:cNvCxnSpPr>
          <p:nvPr/>
        </p:nvCxnSpPr>
        <p:spPr>
          <a:xfrm>
            <a:off x="2272541" y="1078477"/>
            <a:ext cx="784016" cy="6024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F3FF8BD-194B-8B0D-0699-B1B89350784D}"/>
              </a:ext>
            </a:extLst>
          </p:cNvPr>
          <p:cNvSpPr/>
          <p:nvPr/>
        </p:nvSpPr>
        <p:spPr>
          <a:xfrm>
            <a:off x="1476231" y="2474136"/>
            <a:ext cx="796310" cy="277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cs typeface="Times New Roman" panose="02020603050405020304" pitchFamily="18" charset="0"/>
              </a:rPr>
              <a:t>Moderator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F84D297-DD81-A40A-2085-8F44569FC34A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1874019" y="1819432"/>
            <a:ext cx="367" cy="65470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Graphic 36" descr="Question Mark with solid fill">
            <a:extLst>
              <a:ext uri="{FF2B5EF4-FFF2-40B4-BE49-F238E27FC236}">
                <a16:creationId xmlns:a16="http://schemas.microsoft.com/office/drawing/2014/main" id="{380F0D6C-162D-A58D-7274-A5431985EA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07206" y="2469958"/>
            <a:ext cx="281178" cy="2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8536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 animBg="1"/>
      <p:bldP spid="23" grpId="0"/>
      <p:bldP spid="3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316B1-39D5-C022-5DE9-2936A9D36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4A9DB-7B56-15E2-6988-1A33363C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54"/>
            <a:ext cx="9046464" cy="658688"/>
          </a:xfrm>
        </p:spPr>
        <p:txBody>
          <a:bodyPr>
            <a:normAutofit/>
          </a:bodyPr>
          <a:lstStyle/>
          <a:p>
            <a:r>
              <a:rPr lang="en-US" b="1" dirty="0">
                <a:latin typeface="Aptos" panose="020B0004020202020204" pitchFamily="34" charset="0"/>
              </a:rPr>
              <a:t>Heterogeneous ML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84412-5994-D42B-B687-85286CDF5D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B99DE-3719-2EA8-0B95-D7C627B305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46</a:t>
            </a:fld>
            <a:endParaRPr lang="en-US" altLang="en-US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4CF7C53-AF3E-9B23-30CD-F5BFC4392E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4367" y="1632433"/>
            <a:ext cx="637573" cy="637573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C128409-C40C-5868-1A26-EF2C528F22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4367" y="2441553"/>
            <a:ext cx="637573" cy="637573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7ECBAEC-2E10-411D-30B2-5EFB428FF0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4367" y="3341955"/>
            <a:ext cx="637573" cy="637573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3B0D92A-55BC-E8C9-F0EC-0E2B4B770B24}"/>
              </a:ext>
            </a:extLst>
          </p:cNvPr>
          <p:cNvSpPr/>
          <p:nvPr/>
        </p:nvSpPr>
        <p:spPr>
          <a:xfrm>
            <a:off x="5160456" y="3157009"/>
            <a:ext cx="2218888" cy="52622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A6B3B2-671D-F553-F0CB-E11142FB4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857" y="1796149"/>
            <a:ext cx="800622" cy="800622"/>
          </a:xfrm>
          <a:prstGeom prst="rect">
            <a:avLst/>
          </a:prstGeom>
        </p:spPr>
      </p:pic>
      <p:pic>
        <p:nvPicPr>
          <p:cNvPr id="18" name="Graphic 17" descr="Brain with solid fill">
            <a:extLst>
              <a:ext uri="{FF2B5EF4-FFF2-40B4-BE49-F238E27FC236}">
                <a16:creationId xmlns:a16="http://schemas.microsoft.com/office/drawing/2014/main" id="{3750A09B-58DF-A897-80D0-026EAB6E24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5949" y="1821485"/>
            <a:ext cx="770733" cy="770733"/>
          </a:xfrm>
          <a:prstGeom prst="rect">
            <a:avLst/>
          </a:prstGeom>
        </p:spPr>
      </p:pic>
      <p:pic>
        <p:nvPicPr>
          <p:cNvPr id="19" name="Picture 18" descr="A head with different colored circles&#10;&#10;Description automatically generated">
            <a:extLst>
              <a:ext uri="{FF2B5EF4-FFF2-40B4-BE49-F238E27FC236}">
                <a16:creationId xmlns:a16="http://schemas.microsoft.com/office/drawing/2014/main" id="{35391A7E-155F-9412-A6FA-E43D7EE07B83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7447685" y="1939349"/>
            <a:ext cx="468970" cy="468970"/>
          </a:xfrm>
          <a:prstGeom prst="rect">
            <a:avLst/>
          </a:prstGeom>
        </p:spPr>
      </p:pic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5B1E79A-DC06-F4A9-9F23-5A3D856747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5205" y="3230997"/>
            <a:ext cx="358761" cy="358761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C721F62-1120-F65F-B4E2-3158A8FDFE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8031" y="3221342"/>
            <a:ext cx="392491" cy="392491"/>
          </a:xfrm>
          <a:prstGeom prst="rect">
            <a:avLst/>
          </a:prstGeom>
        </p:spPr>
      </p:pic>
      <p:pic>
        <p:nvPicPr>
          <p:cNvPr id="22" name="Picture 21" descr="A black line drawing of houses and a tree&#10;&#10;Description automatically generated">
            <a:extLst>
              <a:ext uri="{FF2B5EF4-FFF2-40B4-BE49-F238E27FC236}">
                <a16:creationId xmlns:a16="http://schemas.microsoft.com/office/drawing/2014/main" id="{DCF20951-07E3-23D4-BA90-9B322C4B65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64587" y="3157009"/>
            <a:ext cx="486481" cy="486481"/>
          </a:xfrm>
          <a:prstGeom prst="rect">
            <a:avLst/>
          </a:prstGeom>
        </p:spPr>
      </p:pic>
      <p:pic>
        <p:nvPicPr>
          <p:cNvPr id="23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519B58-E937-C920-B799-31B68B901F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6932113" y="3304016"/>
            <a:ext cx="240543" cy="240543"/>
          </a:xfrm>
          <a:prstGeom prst="rect">
            <a:avLst/>
          </a:prstGeom>
        </p:spPr>
      </p:pic>
      <p:sp>
        <p:nvSpPr>
          <p:cNvPr id="62" name="Down Arrow 61">
            <a:extLst>
              <a:ext uri="{FF2B5EF4-FFF2-40B4-BE49-F238E27FC236}">
                <a16:creationId xmlns:a16="http://schemas.microsoft.com/office/drawing/2014/main" id="{E88C06C1-A6B1-9C28-6D74-3629FC27E91B}"/>
              </a:ext>
            </a:extLst>
          </p:cNvPr>
          <p:cNvSpPr/>
          <p:nvPr/>
        </p:nvSpPr>
        <p:spPr>
          <a:xfrm rot="16200000">
            <a:off x="6894980" y="1787720"/>
            <a:ext cx="148211" cy="831139"/>
          </a:xfrm>
          <a:prstGeom prst="downArrow">
            <a:avLst/>
          </a:prstGeom>
          <a:gradFill flip="none" rotWithShape="1">
            <a:gsLst>
              <a:gs pos="97000">
                <a:schemeClr val="tx1">
                  <a:lumMod val="50000"/>
                  <a:lumOff val="50000"/>
                </a:schemeClr>
              </a:gs>
              <a:gs pos="0">
                <a:schemeClr val="bg1"/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1D081D3-CD06-549D-9053-18E4E2ECC5D6}"/>
              </a:ext>
            </a:extLst>
          </p:cNvPr>
          <p:cNvSpPr txBox="1"/>
          <p:nvPr/>
        </p:nvSpPr>
        <p:spPr>
          <a:xfrm>
            <a:off x="5104203" y="3678026"/>
            <a:ext cx="240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>
                <a:latin typeface="Abadi" panose="020B0604020104020204" pitchFamily="34" charset="0"/>
                <a:ea typeface="BM HANNA 11yrs old OTF" panose="020B0600000101010101" pitchFamily="34" charset="-127"/>
                <a:cs typeface="Aharoni" panose="02010803020104030203" pitchFamily="2" charset="-79"/>
              </a:rPr>
              <a:t>External</a:t>
            </a:r>
            <a:r>
              <a:rPr lang="zh-CN" altLang="en-US" sz="1000" dirty="0">
                <a:latin typeface="Abadi" panose="020B0604020104020204" pitchFamily="34" charset="0"/>
                <a:ea typeface="BM HANNA 11yrs old OTF" panose="020B0600000101010101" pitchFamily="34" charset="-127"/>
                <a:cs typeface="Aharoni" panose="02010803020104030203" pitchFamily="2" charset="-79"/>
              </a:rPr>
              <a:t> </a:t>
            </a:r>
            <a:r>
              <a:rPr lang="en-US" altLang="zh-CN" sz="1000" dirty="0">
                <a:latin typeface="Abadi" panose="020B0604020104020204" pitchFamily="34" charset="0"/>
                <a:ea typeface="BM HANNA 11yrs old OTF" panose="020B0600000101010101" pitchFamily="34" charset="-127"/>
                <a:cs typeface="Aharoni" panose="02010803020104030203" pitchFamily="2" charset="-79"/>
              </a:rPr>
              <a:t>Factors</a:t>
            </a:r>
            <a:r>
              <a:rPr lang="zh-CN" altLang="en-US" sz="1000" dirty="0">
                <a:latin typeface="Abadi" panose="020B0604020104020204" pitchFamily="34" charset="0"/>
                <a:ea typeface="BM HANNA 11yrs old OTF" panose="020B0600000101010101" pitchFamily="34" charset="-127"/>
                <a:cs typeface="Aharoni" panose="02010803020104030203" pitchFamily="2" charset="-79"/>
              </a:rPr>
              <a:t> </a:t>
            </a:r>
            <a:endParaRPr lang="en-US" altLang="zh-CN" sz="1000" dirty="0">
              <a:latin typeface="Abadi" panose="020B0604020104020204" pitchFamily="34" charset="0"/>
              <a:ea typeface="BM HANNA 11yrs old OTF" panose="020B0600000101010101" pitchFamily="34" charset="-127"/>
              <a:cs typeface="Aharoni" panose="02010803020104030203" pitchFamily="2" charset="-79"/>
            </a:endParaRPr>
          </a:p>
          <a:p>
            <a:pPr algn="ctr"/>
            <a:r>
              <a:rPr lang="en-US" altLang="zh-CN" sz="1000" dirty="0">
                <a:latin typeface="Abadi" panose="020B0604020104020204" pitchFamily="34" charset="0"/>
                <a:ea typeface="BM HANNA 11yrs old OTF" panose="020B0600000101010101" pitchFamily="34" charset="-127"/>
                <a:cs typeface="Aharoni" panose="02010803020104030203" pitchFamily="2" charset="-79"/>
              </a:rPr>
              <a:t>(demographic,</a:t>
            </a:r>
            <a:r>
              <a:rPr lang="zh-CN" altLang="en-US" sz="1000" dirty="0">
                <a:latin typeface="Abadi" panose="020B0604020104020204" pitchFamily="34" charset="0"/>
                <a:ea typeface="BM HANNA 11yrs old OTF" panose="020B0600000101010101" pitchFamily="34" charset="-127"/>
                <a:cs typeface="Aharoni" panose="02010803020104030203" pitchFamily="2" charset="-79"/>
              </a:rPr>
              <a:t> </a:t>
            </a:r>
            <a:r>
              <a:rPr lang="en-US" altLang="zh-CN" sz="1000" dirty="0">
                <a:latin typeface="Abadi" panose="020B0604020104020204" pitchFamily="34" charset="0"/>
                <a:ea typeface="BM HANNA 11yrs old OTF" panose="020B0600000101010101" pitchFamily="34" charset="-127"/>
                <a:cs typeface="Aharoni" panose="02010803020104030203" pitchFamily="2" charset="-79"/>
              </a:rPr>
              <a:t>social,</a:t>
            </a:r>
            <a:r>
              <a:rPr lang="zh-CN" altLang="en-US" sz="1000" dirty="0">
                <a:latin typeface="Abadi" panose="020B0604020104020204" pitchFamily="34" charset="0"/>
                <a:ea typeface="BM HANNA 11yrs old OTF" panose="020B0600000101010101" pitchFamily="34" charset="-127"/>
                <a:cs typeface="Aharoni" panose="02010803020104030203" pitchFamily="2" charset="-79"/>
              </a:rPr>
              <a:t> </a:t>
            </a:r>
            <a:r>
              <a:rPr lang="en-US" altLang="zh-CN" sz="1000" dirty="0">
                <a:latin typeface="Abadi" panose="020B0604020104020204" pitchFamily="34" charset="0"/>
                <a:ea typeface="BM HANNA 11yrs old OTF" panose="020B0600000101010101" pitchFamily="34" charset="-127"/>
                <a:cs typeface="Aharoni" panose="02010803020104030203" pitchFamily="2" charset="-79"/>
              </a:rPr>
              <a:t>environmental,</a:t>
            </a:r>
            <a:r>
              <a:rPr lang="zh-CN" altLang="en-US" sz="1000" dirty="0">
                <a:latin typeface="Abadi" panose="020B0604020104020204" pitchFamily="34" charset="0"/>
                <a:ea typeface="BM HANNA 11yrs old OTF" panose="020B0600000101010101" pitchFamily="34" charset="-127"/>
                <a:cs typeface="Aharoni" panose="02010803020104030203" pitchFamily="2" charset="-79"/>
              </a:rPr>
              <a:t> </a:t>
            </a:r>
            <a:r>
              <a:rPr lang="en-US" altLang="zh-CN" sz="1000" dirty="0">
                <a:latin typeface="Abadi" panose="020B0604020104020204" pitchFamily="34" charset="0"/>
                <a:ea typeface="BM HANNA 11yrs old OTF" panose="020B0600000101010101" pitchFamily="34" charset="-127"/>
                <a:cs typeface="Aharoni" panose="02010803020104030203" pitchFamily="2" charset="-79"/>
              </a:rPr>
              <a:t>etc)</a:t>
            </a:r>
            <a:endParaRPr lang="en-US" sz="1000" dirty="0">
              <a:latin typeface="Abadi" panose="020B0604020104020204" pitchFamily="34" charset="0"/>
              <a:ea typeface="BM HANNA 11yrs old OTF" panose="020B0600000101010101" pitchFamily="34" charset="-127"/>
              <a:cs typeface="Aharoni" panose="02010803020104030203" pitchFamily="2" charset="-79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06EB7BE-92D5-0641-3C5B-8BEF9C7DA6C6}"/>
              </a:ext>
            </a:extLst>
          </p:cNvPr>
          <p:cNvSpPr txBox="1"/>
          <p:nvPr/>
        </p:nvSpPr>
        <p:spPr>
          <a:xfrm>
            <a:off x="4858410" y="1623723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badi" panose="020B0604020104020204" pitchFamily="34" charset="0"/>
                <a:ea typeface="BM HANNA 11yrs old OTF" panose="020B0600000101010101" pitchFamily="34" charset="-127"/>
                <a:cs typeface="Aharoni" panose="02010803020104030203" pitchFamily="2" charset="-79"/>
              </a:rPr>
              <a:t>Brain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776013-2899-6960-4B2F-B592BB0183B7}"/>
              </a:ext>
            </a:extLst>
          </p:cNvPr>
          <p:cNvSpPr txBox="1"/>
          <p:nvPr/>
        </p:nvSpPr>
        <p:spPr>
          <a:xfrm>
            <a:off x="6613787" y="196548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badi" panose="020B0604020104020204" pitchFamily="34" charset="0"/>
                <a:ea typeface="BM HANNA 11yrs old OTF" panose="020B0600000101010101" pitchFamily="34" charset="-127"/>
                <a:cs typeface="Aharoni" panose="02010803020104030203" pitchFamily="2" charset="-79"/>
              </a:rPr>
              <a:t>Predictive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A0A2D2C-6437-163B-0551-DC4019B85890}"/>
              </a:ext>
            </a:extLst>
          </p:cNvPr>
          <p:cNvSpPr txBox="1"/>
          <p:nvPr/>
        </p:nvSpPr>
        <p:spPr>
          <a:xfrm>
            <a:off x="5554244" y="2695113"/>
            <a:ext cx="808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>
                <a:latin typeface="Abadi" panose="020B0604020104020204" pitchFamily="34" charset="0"/>
                <a:ea typeface="BM HANNA 11yrs old OTF" panose="020B0600000101010101" pitchFamily="34" charset="-127"/>
                <a:cs typeface="Aharoni" panose="02010803020104030203" pitchFamily="2" charset="-79"/>
              </a:rPr>
              <a:t>Moderation</a:t>
            </a:r>
            <a:endParaRPr lang="en-US" sz="1000" dirty="0">
              <a:latin typeface="Abadi" panose="020B0604020104020204" pitchFamily="34" charset="0"/>
              <a:ea typeface="BM HANNA 11yrs old OTF" panose="020B0600000101010101" pitchFamily="34" charset="-127"/>
              <a:cs typeface="Aharoni" panose="02010803020104030203" pitchFamily="2" charset="-79"/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E19208AC-0B32-2147-7281-8D7F1D6F4102}"/>
              </a:ext>
            </a:extLst>
          </p:cNvPr>
          <p:cNvSpPr/>
          <p:nvPr/>
        </p:nvSpPr>
        <p:spPr>
          <a:xfrm rot="16200000">
            <a:off x="5318717" y="2476895"/>
            <a:ext cx="1012037" cy="151100"/>
          </a:xfrm>
          <a:prstGeom prst="right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5000">
                <a:schemeClr val="accent6"/>
              </a:gs>
              <a:gs pos="100000">
                <a:schemeClr val="accent6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2FAA2DF6-5661-71AA-DEB7-B9073375F9B7}"/>
              </a:ext>
            </a:extLst>
          </p:cNvPr>
          <p:cNvSpPr/>
          <p:nvPr/>
        </p:nvSpPr>
        <p:spPr>
          <a:xfrm rot="16200000">
            <a:off x="5613696" y="2476895"/>
            <a:ext cx="1012038" cy="151100"/>
          </a:xfrm>
          <a:prstGeom prst="right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5000">
                <a:schemeClr val="accent6"/>
              </a:gs>
              <a:gs pos="100000">
                <a:schemeClr val="accent6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CB8559-83DB-D5E8-A59B-6FB64948EB92}"/>
              </a:ext>
            </a:extLst>
          </p:cNvPr>
          <p:cNvSpPr txBox="1"/>
          <p:nvPr/>
        </p:nvSpPr>
        <p:spPr>
          <a:xfrm>
            <a:off x="7348318" y="1629680"/>
            <a:ext cx="6623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badi" panose="020B0604020104020204" pitchFamily="34" charset="0"/>
                <a:ea typeface="BM HANNA 11yrs old OTF" panose="020B0600000101010101" pitchFamily="34" charset="-127"/>
                <a:cs typeface="Aharoni" panose="02010803020104030203" pitchFamily="2" charset="-79"/>
              </a:rPr>
              <a:t>Behavior</a:t>
            </a:r>
          </a:p>
        </p:txBody>
      </p:sp>
      <p:pic>
        <p:nvPicPr>
          <p:cNvPr id="78" name="Graphic 77" descr="Brain with solid fill">
            <a:extLst>
              <a:ext uri="{FF2B5EF4-FFF2-40B4-BE49-F238E27FC236}">
                <a16:creationId xmlns:a16="http://schemas.microsoft.com/office/drawing/2014/main" id="{5295924A-2B2B-2B09-ECA4-07039779B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89702" y="1729935"/>
            <a:ext cx="450358" cy="450358"/>
          </a:xfrm>
          <a:prstGeom prst="rect">
            <a:avLst/>
          </a:prstGeom>
        </p:spPr>
      </p:pic>
      <p:pic>
        <p:nvPicPr>
          <p:cNvPr id="80" name="Picture 79" descr="A head with different colored circles&#10;&#10;Description automatically generated">
            <a:extLst>
              <a:ext uri="{FF2B5EF4-FFF2-40B4-BE49-F238E27FC236}">
                <a16:creationId xmlns:a16="http://schemas.microsoft.com/office/drawing/2014/main" id="{3A3A1E91-6A9F-1E4F-46B1-5FBB034F0079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2500977" y="1736840"/>
            <a:ext cx="367123" cy="367123"/>
          </a:xfrm>
          <a:prstGeom prst="rect">
            <a:avLst/>
          </a:prstGeom>
        </p:spPr>
      </p:pic>
      <p:pic>
        <p:nvPicPr>
          <p:cNvPr id="81" name="Picture 80" descr="A head with different colored circles&#10;&#10;Description automatically generated">
            <a:extLst>
              <a:ext uri="{FF2B5EF4-FFF2-40B4-BE49-F238E27FC236}">
                <a16:creationId xmlns:a16="http://schemas.microsoft.com/office/drawing/2014/main" id="{B942827D-66DA-1EE8-AA9D-6489D894273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95031" y="2552471"/>
            <a:ext cx="367123" cy="367123"/>
          </a:xfrm>
          <a:prstGeom prst="rect">
            <a:avLst/>
          </a:prstGeom>
        </p:spPr>
      </p:pic>
      <p:pic>
        <p:nvPicPr>
          <p:cNvPr id="82" name="Picture 81" descr="A head with different colored circles&#10;&#10;Description automatically generated">
            <a:extLst>
              <a:ext uri="{FF2B5EF4-FFF2-40B4-BE49-F238E27FC236}">
                <a16:creationId xmlns:a16="http://schemas.microsoft.com/office/drawing/2014/main" id="{7924D1D8-354A-C8A3-72A8-15E2632A70E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95031" y="3460845"/>
            <a:ext cx="367123" cy="367123"/>
          </a:xfrm>
          <a:prstGeom prst="rect">
            <a:avLst/>
          </a:prstGeom>
        </p:spPr>
      </p:pic>
      <p:pic>
        <p:nvPicPr>
          <p:cNvPr id="83" name="Graphic 82" descr="Brain with solid fill">
            <a:extLst>
              <a:ext uri="{FF2B5EF4-FFF2-40B4-BE49-F238E27FC236}">
                <a16:creationId xmlns:a16="http://schemas.microsoft.com/office/drawing/2014/main" id="{5644BAD4-6942-F5C6-13DA-F653FD346E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05887" y="2510853"/>
            <a:ext cx="450358" cy="450358"/>
          </a:xfrm>
          <a:prstGeom prst="rect">
            <a:avLst/>
          </a:prstGeom>
        </p:spPr>
      </p:pic>
      <p:pic>
        <p:nvPicPr>
          <p:cNvPr id="84" name="Graphic 83" descr="Brain with solid fill">
            <a:extLst>
              <a:ext uri="{FF2B5EF4-FFF2-40B4-BE49-F238E27FC236}">
                <a16:creationId xmlns:a16="http://schemas.microsoft.com/office/drawing/2014/main" id="{E465E88B-37CE-944A-3E88-D0B02C020D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05887" y="3422504"/>
            <a:ext cx="450358" cy="450358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9A00FDC8-4CAE-09D7-EE5A-FC345BA3DE50}"/>
              </a:ext>
            </a:extLst>
          </p:cNvPr>
          <p:cNvSpPr txBox="1"/>
          <p:nvPr/>
        </p:nvSpPr>
        <p:spPr>
          <a:xfrm>
            <a:off x="5221904" y="4325234"/>
            <a:ext cx="3350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US" altLang="zh-CN" sz="800" i="1" dirty="0">
                <a:solidFill>
                  <a:schemeClr val="bg1">
                    <a:lumMod val="50000"/>
                  </a:schemeClr>
                </a:solidFill>
              </a:rPr>
              <a:t>Zhao</a:t>
            </a:r>
            <a:r>
              <a:rPr lang="zh-CN" altLang="en-US" sz="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i="1" dirty="0">
                <a:solidFill>
                  <a:schemeClr val="bg1">
                    <a:lumMod val="50000"/>
                  </a:schemeClr>
                </a:solidFill>
              </a:rPr>
              <a:t>et</a:t>
            </a:r>
            <a:r>
              <a:rPr lang="zh-CN" altLang="en-US" sz="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i="1" dirty="0">
                <a:solidFill>
                  <a:schemeClr val="bg1">
                    <a:lumMod val="50000"/>
                  </a:schemeClr>
                </a:solidFill>
              </a:rPr>
              <a:t>al.</a:t>
            </a:r>
            <a:r>
              <a:rPr lang="zh-CN" altLang="en-US" sz="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i="1" dirty="0">
                <a:solidFill>
                  <a:schemeClr val="bg1">
                    <a:lumMod val="50000"/>
                  </a:schemeClr>
                </a:solidFill>
              </a:rPr>
              <a:t>The Transition From Homogeneous to Heterogeneous Machine Learning in Neuropsychiatric Research,</a:t>
            </a:r>
            <a:r>
              <a:rPr lang="zh-CN" altLang="en-US" sz="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i="1" dirty="0">
                <a:solidFill>
                  <a:schemeClr val="bg1">
                    <a:lumMod val="50000"/>
                  </a:schemeClr>
                </a:solidFill>
              </a:rPr>
              <a:t>Biological</a:t>
            </a:r>
            <a:r>
              <a:rPr lang="zh-CN" altLang="en-US" sz="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i="1" dirty="0">
                <a:solidFill>
                  <a:schemeClr val="bg1">
                    <a:lumMod val="50000"/>
                  </a:schemeClr>
                </a:solidFill>
              </a:rPr>
              <a:t>GOS</a:t>
            </a:r>
            <a:r>
              <a:rPr lang="zh-CN" altLang="en-US" sz="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i="1" dirty="0">
                <a:solidFill>
                  <a:schemeClr val="bg1">
                    <a:lumMod val="50000"/>
                  </a:schemeClr>
                </a:solidFill>
              </a:rPr>
              <a:t>2024</a:t>
            </a:r>
            <a:endParaRPr lang="en-US" sz="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F398721-0C2A-5848-0D8E-B6F6EFD8EEDD}"/>
              </a:ext>
            </a:extLst>
          </p:cNvPr>
          <p:cNvSpPr txBox="1"/>
          <p:nvPr/>
        </p:nvSpPr>
        <p:spPr>
          <a:xfrm>
            <a:off x="1158337" y="1238862"/>
            <a:ext cx="1929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Population-Specific Models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5C38398-8D9B-DE07-08F3-AB361E5BAA09}"/>
              </a:ext>
            </a:extLst>
          </p:cNvPr>
          <p:cNvSpPr txBox="1"/>
          <p:nvPr/>
        </p:nvSpPr>
        <p:spPr>
          <a:xfrm>
            <a:off x="4645375" y="1238862"/>
            <a:ext cx="1980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Hypernetwork-based Model</a:t>
            </a:r>
          </a:p>
        </p:txBody>
      </p:sp>
    </p:spTree>
    <p:extLst>
      <p:ext uri="{BB962C8B-B14F-4D97-AF65-F5344CB8AC3E}">
        <p14:creationId xmlns:p14="http://schemas.microsoft.com/office/powerpoint/2010/main" val="140285210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2" grpId="0" animBg="1"/>
      <p:bldP spid="63" grpId="0"/>
      <p:bldP spid="65" grpId="0"/>
      <p:bldP spid="70" grpId="0"/>
      <p:bldP spid="72" grpId="0"/>
      <p:bldP spid="73" grpId="0" animBg="1"/>
      <p:bldP spid="74" grpId="0" animBg="1"/>
      <p:bldP spid="76" grpId="0"/>
      <p:bldP spid="86" grpId="0"/>
      <p:bldP spid="8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FB19-2860-5401-2DBF-68840BB17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666750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Aptos" panose="020B0004020202020204" pitchFamily="34" charset="0"/>
              </a:rPr>
              <a:t>Subtypes of Brain-Behavior 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C07F8-0A6C-3C25-91DF-A40CB0DE63A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6A15B-3DEC-4DD2-03AE-CDD5D041326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E0F1A-60FB-81B3-C2C0-4673F956F81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47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C39E63-0251-00A2-F657-DD4C94D937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55"/>
          <a:stretch/>
        </p:blipFill>
        <p:spPr>
          <a:xfrm>
            <a:off x="1886662" y="1039834"/>
            <a:ext cx="2696815" cy="1020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33129D-9E0D-E31B-6052-8A27CF951EB4}"/>
              </a:ext>
            </a:extLst>
          </p:cNvPr>
          <p:cNvSpPr txBox="1"/>
          <p:nvPr/>
        </p:nvSpPr>
        <p:spPr>
          <a:xfrm>
            <a:off x="5377542" y="761396"/>
            <a:ext cx="9364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Sex</a:t>
            </a:r>
            <a:r>
              <a:rPr lang="zh-CN" altLang="en-US" sz="1000" dirty="0"/>
              <a:t> </a:t>
            </a:r>
            <a:r>
              <a:rPr lang="en-US" altLang="zh-CN" sz="1000" dirty="0"/>
              <a:t>Difference</a:t>
            </a:r>
            <a:endParaRPr 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AEA05-0C66-F8E7-A012-556CE00F220F}"/>
              </a:ext>
            </a:extLst>
          </p:cNvPr>
          <p:cNvSpPr txBox="1"/>
          <p:nvPr/>
        </p:nvSpPr>
        <p:spPr>
          <a:xfrm>
            <a:off x="3921044" y="1458665"/>
            <a:ext cx="651960" cy="24622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FD01B6"/>
                </a:solidFill>
              </a:rPr>
              <a:t>Salience</a:t>
            </a:r>
            <a:endParaRPr lang="en-US" sz="1000" dirty="0">
              <a:solidFill>
                <a:srgbClr val="FD01B6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970D29-5F9D-58A8-D667-999A4ED49ED0}"/>
              </a:ext>
            </a:extLst>
          </p:cNvPr>
          <p:cNvCxnSpPr>
            <a:cxnSpLocks/>
          </p:cNvCxnSpPr>
          <p:nvPr/>
        </p:nvCxnSpPr>
        <p:spPr>
          <a:xfrm>
            <a:off x="3797741" y="1156250"/>
            <a:ext cx="545596" cy="313378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97A4C2-E635-F522-6E32-624214D7527F}"/>
              </a:ext>
            </a:extLst>
          </p:cNvPr>
          <p:cNvCxnSpPr>
            <a:cxnSpLocks/>
          </p:cNvCxnSpPr>
          <p:nvPr/>
        </p:nvCxnSpPr>
        <p:spPr>
          <a:xfrm flipH="1">
            <a:off x="2215293" y="1134251"/>
            <a:ext cx="509889" cy="675621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FE29ADE-B14B-395E-7C05-01DDC3D89E3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1971" y="2853105"/>
            <a:ext cx="2696815" cy="106606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724B20-9A06-98F4-8FF8-1A0603172995}"/>
              </a:ext>
            </a:extLst>
          </p:cNvPr>
          <p:cNvCxnSpPr>
            <a:cxnSpLocks/>
          </p:cNvCxnSpPr>
          <p:nvPr/>
        </p:nvCxnSpPr>
        <p:spPr>
          <a:xfrm flipH="1" flipV="1">
            <a:off x="2488415" y="3110239"/>
            <a:ext cx="344476" cy="34155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632414-E497-1318-5CE3-D0BB66570353}"/>
              </a:ext>
            </a:extLst>
          </p:cNvPr>
          <p:cNvCxnSpPr>
            <a:cxnSpLocks/>
          </p:cNvCxnSpPr>
          <p:nvPr/>
        </p:nvCxnSpPr>
        <p:spPr>
          <a:xfrm flipH="1" flipV="1">
            <a:off x="2348829" y="3244835"/>
            <a:ext cx="382813" cy="303383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2F1384-DA33-C5BD-F349-7518B8063A86}"/>
              </a:ext>
            </a:extLst>
          </p:cNvPr>
          <p:cNvCxnSpPr>
            <a:cxnSpLocks/>
          </p:cNvCxnSpPr>
          <p:nvPr/>
        </p:nvCxnSpPr>
        <p:spPr>
          <a:xfrm flipH="1" flipV="1">
            <a:off x="3447010" y="3165415"/>
            <a:ext cx="570454" cy="277964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D2C075-E233-DD59-82F0-C61E1ADD8526}"/>
              </a:ext>
            </a:extLst>
          </p:cNvPr>
          <p:cNvCxnSpPr>
            <a:cxnSpLocks/>
          </p:cNvCxnSpPr>
          <p:nvPr/>
        </p:nvCxnSpPr>
        <p:spPr>
          <a:xfrm flipV="1">
            <a:off x="4042604" y="3330784"/>
            <a:ext cx="331311" cy="44406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2152D5-2E44-80C9-F5D3-04BF514990B6}"/>
              </a:ext>
            </a:extLst>
          </p:cNvPr>
          <p:cNvSpPr txBox="1"/>
          <p:nvPr/>
        </p:nvSpPr>
        <p:spPr>
          <a:xfrm rot="1010564">
            <a:off x="2401943" y="2807930"/>
            <a:ext cx="1382374" cy="24622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9507"/>
                </a:solidFill>
              </a:rPr>
              <a:t>Sensorimotor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5ACBCA-9B97-266F-36AF-5B85379DA70A}"/>
              </a:ext>
            </a:extLst>
          </p:cNvPr>
          <p:cNvSpPr txBox="1"/>
          <p:nvPr/>
        </p:nvSpPr>
        <p:spPr>
          <a:xfrm>
            <a:off x="3571955" y="3003114"/>
            <a:ext cx="1382374" cy="24622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7275FF"/>
                </a:solidFill>
              </a:rPr>
              <a:t>Cingulo-Parietal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7A892E-019E-CEFD-870E-C90A19F4208A}"/>
              </a:ext>
            </a:extLst>
          </p:cNvPr>
          <p:cNvSpPr txBox="1"/>
          <p:nvPr/>
        </p:nvSpPr>
        <p:spPr>
          <a:xfrm>
            <a:off x="2569863" y="2026819"/>
            <a:ext cx="1633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Cortical</a:t>
            </a:r>
            <a:r>
              <a:rPr lang="zh-CN" altLang="en-US" sz="1000" dirty="0"/>
              <a:t> </a:t>
            </a:r>
            <a:r>
              <a:rPr lang="en-US" altLang="zh-CN" sz="1000" dirty="0"/>
              <a:t>Connectivity</a:t>
            </a: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185FE9-C5CB-8AD0-FA37-F5CB408C164B}"/>
              </a:ext>
            </a:extLst>
          </p:cNvPr>
          <p:cNvSpPr txBox="1"/>
          <p:nvPr/>
        </p:nvSpPr>
        <p:spPr>
          <a:xfrm>
            <a:off x="2266240" y="3964833"/>
            <a:ext cx="27313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Connectivity</a:t>
            </a:r>
            <a:r>
              <a:rPr lang="zh-CN" altLang="en-US" sz="1000" dirty="0"/>
              <a:t> </a:t>
            </a:r>
            <a:r>
              <a:rPr lang="en-US" altLang="zh-CN" sz="1000" dirty="0"/>
              <a:t>to</a:t>
            </a:r>
            <a:r>
              <a:rPr lang="zh-CN" altLang="en-US" sz="1000" dirty="0"/>
              <a:t> </a:t>
            </a:r>
            <a:r>
              <a:rPr lang="en-US" altLang="zh-CN" sz="1000" dirty="0"/>
              <a:t>Sub-cortical</a:t>
            </a:r>
            <a:r>
              <a:rPr lang="zh-CN" altLang="en-US" sz="1000" dirty="0"/>
              <a:t> </a:t>
            </a:r>
            <a:r>
              <a:rPr lang="en-US" altLang="zh-CN" sz="1000" dirty="0"/>
              <a:t>Regions</a:t>
            </a:r>
            <a:endParaRPr 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5D3E11-5B42-65DB-0957-F19859B77026}"/>
              </a:ext>
            </a:extLst>
          </p:cNvPr>
          <p:cNvSpPr txBox="1"/>
          <p:nvPr/>
        </p:nvSpPr>
        <p:spPr>
          <a:xfrm>
            <a:off x="4888848" y="2553642"/>
            <a:ext cx="184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Adverse Childhood Experiences (ACE)</a:t>
            </a:r>
            <a:endParaRPr lang="en-US" sz="1000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3B687F4-4D5A-A36F-2AF2-F63C5C148575}"/>
              </a:ext>
            </a:extLst>
          </p:cNvPr>
          <p:cNvSpPr/>
          <p:nvPr/>
        </p:nvSpPr>
        <p:spPr>
          <a:xfrm>
            <a:off x="4658311" y="3407583"/>
            <a:ext cx="153296" cy="12889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close-up of a purple cat&#10;&#10;Description automatically generated">
            <a:extLst>
              <a:ext uri="{FF2B5EF4-FFF2-40B4-BE49-F238E27FC236}">
                <a16:creationId xmlns:a16="http://schemas.microsoft.com/office/drawing/2014/main" id="{A1579C67-B8FA-E64B-12E4-4147417A78D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alphaModFix amt="70000"/>
          </a:blip>
          <a:srcRect l="15772" t="14107" r="17280" b="4082"/>
          <a:stretch/>
        </p:blipFill>
        <p:spPr>
          <a:xfrm flipH="1">
            <a:off x="3697217" y="3236013"/>
            <a:ext cx="464838" cy="369698"/>
          </a:xfrm>
          <a:prstGeom prst="rect">
            <a:avLst/>
          </a:prstGeom>
        </p:spPr>
      </p:pic>
      <p:pic>
        <p:nvPicPr>
          <p:cNvPr id="23" name="Picture 22" descr="A close-up of a purple cat&#10;&#10;Description automatically generated">
            <a:extLst>
              <a:ext uri="{FF2B5EF4-FFF2-40B4-BE49-F238E27FC236}">
                <a16:creationId xmlns:a16="http://schemas.microsoft.com/office/drawing/2014/main" id="{A940BC0A-F53F-7B5D-1557-1890CFF7B41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alphaModFix amt="70000"/>
          </a:blip>
          <a:srcRect l="15772" t="14107" r="17280" b="4082"/>
          <a:stretch/>
        </p:blipFill>
        <p:spPr>
          <a:xfrm>
            <a:off x="2448890" y="3294807"/>
            <a:ext cx="464838" cy="3696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282EA69-4A4E-36C4-7857-21AAB1DDE2AA}"/>
              </a:ext>
            </a:extLst>
          </p:cNvPr>
          <p:cNvSpPr txBox="1"/>
          <p:nvPr/>
        </p:nvSpPr>
        <p:spPr>
          <a:xfrm>
            <a:off x="3135623" y="3627726"/>
            <a:ext cx="12404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>
                <a:solidFill>
                  <a:schemeClr val="accent2">
                    <a:lumMod val="50000"/>
                  </a:schemeClr>
                </a:solidFill>
              </a:rPr>
              <a:t>Basal</a:t>
            </a:r>
            <a:r>
              <a:rPr lang="zh-CN" altLang="en-US" sz="1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1000" dirty="0">
                <a:solidFill>
                  <a:schemeClr val="accent2">
                    <a:lumMod val="50000"/>
                  </a:schemeClr>
                </a:solidFill>
              </a:rPr>
              <a:t>Ganglia</a:t>
            </a:r>
            <a:endParaRPr lang="en-US" sz="1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Picture 8">
            <a:extLst>
              <a:ext uri="{FF2B5EF4-FFF2-40B4-BE49-F238E27FC236}">
                <a16:creationId xmlns:a16="http://schemas.microsoft.com/office/drawing/2014/main" id="{6F817F39-780C-58C3-C7B0-ABCCF24A4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076" y="2840789"/>
            <a:ext cx="1731118" cy="137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0CBFC7BA-9198-C74D-AC62-543A3F27E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891" y="886661"/>
            <a:ext cx="1775197" cy="14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D0EB07E4-AA47-4120-F885-453BCE36BA10}"/>
              </a:ext>
            </a:extLst>
          </p:cNvPr>
          <p:cNvSpPr/>
          <p:nvPr/>
        </p:nvSpPr>
        <p:spPr>
          <a:xfrm>
            <a:off x="4630132" y="1524789"/>
            <a:ext cx="153296" cy="12889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F530E7-FC51-2385-BE86-C9FD4FF4C436}"/>
              </a:ext>
            </a:extLst>
          </p:cNvPr>
          <p:cNvSpPr txBox="1"/>
          <p:nvPr/>
        </p:nvSpPr>
        <p:spPr>
          <a:xfrm>
            <a:off x="3235069" y="4329782"/>
            <a:ext cx="5799585" cy="402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Milecki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et al., Heterogeneous brain functional mapping of childhood psychiatric symptoms,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SfN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2024 Press Highlight</a:t>
            </a:r>
          </a:p>
          <a:p>
            <a:pPr>
              <a:spcAft>
                <a:spcPts val="450"/>
              </a:spcAft>
            </a:pP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Milecki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et al., Regularized CCA Identifies Sex-Specific Brain-Behavior Associations in Adolescent Psychopathology Trans.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Psyc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. 2025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A09CBA-EE68-B12A-248F-9BEDB4C44869}"/>
              </a:ext>
            </a:extLst>
          </p:cNvPr>
          <p:cNvSpPr txBox="1"/>
          <p:nvPr/>
        </p:nvSpPr>
        <p:spPr>
          <a:xfrm>
            <a:off x="2089935" y="903713"/>
            <a:ext cx="1796143" cy="24622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CC3BF"/>
                </a:solidFill>
              </a:rPr>
              <a:t>Sensorimotor</a:t>
            </a:r>
          </a:p>
        </p:txBody>
      </p:sp>
    </p:spTree>
    <p:extLst>
      <p:ext uri="{BB962C8B-B14F-4D97-AF65-F5344CB8AC3E}">
        <p14:creationId xmlns:p14="http://schemas.microsoft.com/office/powerpoint/2010/main" val="1752357477"/>
      </p:ext>
    </p:extLst>
  </p:cSld>
  <p:clrMapOvr>
    <a:masterClrMapping/>
  </p:clrMapOvr>
  <p:transition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26E4C-D055-80D2-67F1-114249D3A3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B99A7-89A2-C9EE-80A1-0083071ADC6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8BFC6-60A5-0A86-0554-6320CB3A7F1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48</a:t>
            </a:fld>
            <a:endParaRPr lang="en-US" altLang="en-US"/>
          </a:p>
        </p:txBody>
      </p:sp>
      <p:pic>
        <p:nvPicPr>
          <p:cNvPr id="34818" name="Picture 2" descr="Fig. 1.">
            <a:extLst>
              <a:ext uri="{FF2B5EF4-FFF2-40B4-BE49-F238E27FC236}">
                <a16:creationId xmlns:a16="http://schemas.microsoft.com/office/drawing/2014/main" id="{52CC428D-7F56-5FE6-6D1E-196A0E8A4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48" y="1083793"/>
            <a:ext cx="7101840" cy="306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EE6E23-DEAA-EDBE-641D-C3421729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666750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Aptos" panose="020B0004020202020204" pitchFamily="34" charset="0"/>
              </a:rPr>
              <a:t>Data-Driven Sample Weighting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A089D-BB00-5FE8-9839-A04C99F56AD8}"/>
              </a:ext>
            </a:extLst>
          </p:cNvPr>
          <p:cNvSpPr txBox="1"/>
          <p:nvPr/>
        </p:nvSpPr>
        <p:spPr>
          <a:xfrm>
            <a:off x="4427220" y="4229668"/>
            <a:ext cx="4642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Paschali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, et al., Spectral Graph Sample Weighting for Interpretable Sub-cohort Analysis in Predictive Models for Neuroimaging, Predict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Intell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Med.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FF49F7-BBAA-6438-DB86-97A53712C5A1}"/>
              </a:ext>
            </a:extLst>
          </p:cNvPr>
          <p:cNvSpPr txBox="1"/>
          <p:nvPr/>
        </p:nvSpPr>
        <p:spPr>
          <a:xfrm>
            <a:off x="4490026" y="843150"/>
            <a:ext cx="4516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ptos" panose="020B0004020202020204" pitchFamily="34" charset="0"/>
              </a:rPr>
              <a:t>Sample weights reveal predictability of sub-cohorts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44416775"/>
      </p:ext>
    </p:extLst>
  </p:cSld>
  <p:clrMapOvr>
    <a:masterClrMapping/>
  </p:clrMapOvr>
  <p:transition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F0306-8CD2-854A-3FF5-B22C1C641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666750"/>
          </a:xfrm>
        </p:spPr>
        <p:txBody>
          <a:bodyPr/>
          <a:lstStyle/>
          <a:p>
            <a:r>
              <a:rPr lang="en-US" b="1" dirty="0">
                <a:latin typeface="Aptos" panose="020B0004020202020204" pitchFamily="34" charset="0"/>
              </a:rPr>
              <a:t>Heterogeneity - Comorbidity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06499-2ED7-85CE-DE4B-AAE19948F79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247" y="771916"/>
            <a:ext cx="5315713" cy="3599668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Individuals diagnosed with the same psychiatric disorder can present vastly different sets of symptoms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Two patients diagnosed with Major Depressive Disorder (MDD) could share no overlapping symptoms, yet both meet diagnostic criteria.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Diagnosis Labels do not reflect underlying neurobiology: brain differences are often small, inconsistent, or non-replicable.</a:t>
            </a:r>
          </a:p>
          <a:p>
            <a:r>
              <a:rPr lang="en-US" dirty="0">
                <a:latin typeface="Aptos" panose="020B0004020202020204" pitchFamily="34" charset="0"/>
              </a:rPr>
              <a:t>Multi-Organ Comorbidity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F6B82-6E02-E817-184E-D1486FE0BE9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4AB48-3FC9-C2C7-4920-9E2C109516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49</a:t>
            </a:fld>
            <a:endParaRPr lang="en-US" alt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783581D-79C4-CEBF-0BAA-C3FE15A6F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65" b="4722"/>
          <a:stretch>
            <a:fillRect/>
          </a:stretch>
        </p:blipFill>
        <p:spPr>
          <a:xfrm>
            <a:off x="5306146" y="469168"/>
            <a:ext cx="3680882" cy="420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619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C9887-3798-D2E4-DA04-0B8F6D32CEC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04800" y="4690657"/>
            <a:ext cx="703263" cy="274637"/>
          </a:xfrm>
        </p:spPr>
        <p:txBody>
          <a:bodyPr/>
          <a:lstStyle/>
          <a:p>
            <a:fld id="{06208400-CD84-4BE8-884C-8399CE95F341}" type="slidenum"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E747CD-EC3A-76AC-A54F-63CBCE8252E1}"/>
              </a:ext>
            </a:extLst>
          </p:cNvPr>
          <p:cNvGrpSpPr/>
          <p:nvPr/>
        </p:nvGrpSpPr>
        <p:grpSpPr>
          <a:xfrm>
            <a:off x="838934" y="1177715"/>
            <a:ext cx="2486896" cy="2299799"/>
            <a:chOff x="532466" y="1021724"/>
            <a:chExt cx="2486896" cy="2299799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4EACACA9-4DAF-73FB-4F7D-50B1E60DBB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466" y="1454541"/>
              <a:ext cx="2486896" cy="1866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FF74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E9D7DC-C631-F424-B34E-D4E1BBAC98F3}"/>
                </a:ext>
              </a:extLst>
            </p:cNvPr>
            <p:cNvSpPr txBox="1"/>
            <p:nvPr/>
          </p:nvSpPr>
          <p:spPr>
            <a:xfrm>
              <a:off x="625599" y="1021724"/>
              <a:ext cx="2300630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latin typeface="Aptos" panose="020B0004020202020204" pitchFamily="34" charset="0"/>
                  <a:cs typeface="Arial" panose="020B0604020202020204" pitchFamily="34" charset="0"/>
                </a:rPr>
                <a:t>Cut open &amp; measure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C00C07-B03C-9A29-F572-750E8606055B}"/>
              </a:ext>
            </a:extLst>
          </p:cNvPr>
          <p:cNvGrpSpPr/>
          <p:nvPr/>
        </p:nvGrpSpPr>
        <p:grpSpPr>
          <a:xfrm>
            <a:off x="4289388" y="1610532"/>
            <a:ext cx="3730748" cy="1811529"/>
            <a:chOff x="992573" y="2642237"/>
            <a:chExt cx="3730748" cy="1811529"/>
          </a:xfrm>
        </p:grpSpPr>
        <p:pic>
          <p:nvPicPr>
            <p:cNvPr id="21" name="Picture 20" descr="A black and white photo of a military plane&#10;&#10;Description automatically generated with low confidence">
              <a:extLst>
                <a:ext uri="{FF2B5EF4-FFF2-40B4-BE49-F238E27FC236}">
                  <a16:creationId xmlns:a16="http://schemas.microsoft.com/office/drawing/2014/main" id="{EDCD18B0-F921-91AD-C5C4-DEFA8786C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5789" y="2642237"/>
              <a:ext cx="3492185" cy="16925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C3B573-81AC-D51F-E38D-A478AC2B423B}"/>
                </a:ext>
              </a:extLst>
            </p:cNvPr>
            <p:cNvSpPr txBox="1"/>
            <p:nvPr/>
          </p:nvSpPr>
          <p:spPr>
            <a:xfrm>
              <a:off x="992573" y="4084434"/>
              <a:ext cx="37307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7826415-7A94-3404-5AC8-B348D4AB86CB}"/>
              </a:ext>
            </a:extLst>
          </p:cNvPr>
          <p:cNvSpPr txBox="1"/>
          <p:nvPr/>
        </p:nvSpPr>
        <p:spPr>
          <a:xfrm>
            <a:off x="4265578" y="117771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" panose="020B0004020202020204" pitchFamily="34" charset="0"/>
                <a:cs typeface="Arial" panose="020B0604020202020204" pitchFamily="34" charset="0"/>
              </a:rPr>
              <a:t>1</a:t>
            </a:r>
            <a:r>
              <a:rPr lang="en-US" baseline="30000" dirty="0">
                <a:latin typeface="Aptos" panose="020B0004020202020204" pitchFamily="34" charset="0"/>
                <a:cs typeface="Arial" panose="020B0604020202020204" pitchFamily="34" charset="0"/>
              </a:rPr>
              <a:t>st</a:t>
            </a:r>
            <a:r>
              <a:rPr lang="en-US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  <a:cs typeface="Arial" panose="020B0604020202020204" pitchFamily="34" charset="0"/>
              </a:rPr>
              <a:t>“</a:t>
            </a:r>
            <a:r>
              <a:rPr lang="en-US" dirty="0">
                <a:latin typeface="Aptos" panose="020B0004020202020204" pitchFamily="34" charset="0"/>
                <a:cs typeface="Arial" panose="020B0604020202020204" pitchFamily="34" charset="0"/>
              </a:rPr>
              <a:t>Neuroimaging</a:t>
            </a:r>
            <a:r>
              <a:rPr lang="en-US" altLang="zh-CN" dirty="0">
                <a:latin typeface="Aptos" panose="020B0004020202020204" pitchFamily="34" charset="0"/>
                <a:cs typeface="Arial" panose="020B0604020202020204" pitchFamily="34" charset="0"/>
              </a:rPr>
              <a:t>”</a:t>
            </a:r>
            <a:r>
              <a:rPr lang="en-US" dirty="0">
                <a:latin typeface="Aptos" panose="020B0004020202020204" pitchFamily="34" charset="0"/>
                <a:cs typeface="Arial" panose="020B0604020202020204" pitchFamily="34" charset="0"/>
              </a:rPr>
              <a:t> Technique (1880)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8FDFF1-CD14-EFE7-A1B0-45765C9D2F50}"/>
              </a:ext>
            </a:extLst>
          </p:cNvPr>
          <p:cNvSpPr txBox="1"/>
          <p:nvPr/>
        </p:nvSpPr>
        <p:spPr>
          <a:xfrm>
            <a:off x="4382604" y="323739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ptos" panose="020B0004020202020204" pitchFamily="34" charset="0"/>
                <a:cs typeface="Arial" panose="020B0604020202020204" pitchFamily="34" charset="0"/>
              </a:rPr>
              <a:t>Human Circulation Balance</a:t>
            </a:r>
            <a:r>
              <a:rPr lang="en-US" altLang="zh-CN" dirty="0">
                <a:latin typeface="Aptos" panose="020B00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  <a:cs typeface="Arial" panose="020B0604020202020204" pitchFamily="34" charset="0"/>
              </a:rPr>
              <a:t>n</a:t>
            </a:r>
            <a:r>
              <a:rPr lang="en-US" sz="1800" dirty="0">
                <a:latin typeface="Aptos" panose="020B0004020202020204" pitchFamily="34" charset="0"/>
                <a:cs typeface="Arial" panose="020B0604020202020204" pitchFamily="34" charset="0"/>
              </a:rPr>
              <a:t>on-invasively measure the redistribution of blood during emotional and intellectual activity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8B19762-0537-F084-182E-32CA5637F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6750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Aptos" panose="020B0004020202020204" pitchFamily="34" charset="0"/>
                <a:cs typeface="Arial" panose="020B0604020202020204" pitchFamily="34" charset="0"/>
              </a:rPr>
              <a:t>Neuroimaging</a:t>
            </a:r>
            <a:r>
              <a:rPr lang="zh-CN" altLang="en-US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  <a:cs typeface="Arial" panose="020B0604020202020204" pitchFamily="34" charset="0"/>
              </a:rPr>
              <a:t>Stone</a:t>
            </a:r>
            <a:r>
              <a:rPr lang="zh-CN" altLang="en-US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ptos" panose="020B0004020202020204" pitchFamily="34" charset="0"/>
                <a:cs typeface="Arial" panose="020B0604020202020204" pitchFamily="34" charset="0"/>
              </a:rPr>
              <a:t>Age</a:t>
            </a:r>
            <a:endParaRPr lang="en-US" b="1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6D02A751-89C4-DEA9-0F55-D9A32717D3B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pPr>
              <a:defRPr/>
            </a:pPr>
            <a:r>
              <a:rPr lang="en-US" dirty="0"/>
              <a:t>Q. Zhao, qiz4006@med.cornell.edu</a:t>
            </a:r>
          </a:p>
        </p:txBody>
      </p:sp>
    </p:spTree>
    <p:extLst>
      <p:ext uri="{BB962C8B-B14F-4D97-AF65-F5344CB8AC3E}">
        <p14:creationId xmlns:p14="http://schemas.microsoft.com/office/powerpoint/2010/main" val="265312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C837A-C5E8-40B9-FE21-A55C460DB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25DD6-43E6-29B9-117A-F63AB25B478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22D564-115D-210D-FEFA-53190FEF5C6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50</a:t>
            </a:fld>
            <a:endParaRPr lang="en-US" alt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404CE5E-ACF5-EC2E-9D85-3AD3BE057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08"/>
            <a:ext cx="9076944" cy="680978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Aptos" panose="020B0004020202020204" pitchFamily="34" charset="0"/>
              </a:rPr>
              <a:t>Modeling Heterogeneity/Comorbidity</a:t>
            </a:r>
          </a:p>
        </p:txBody>
      </p:sp>
      <p:pic>
        <p:nvPicPr>
          <p:cNvPr id="4104" name="Picture 8" descr="figure 1">
            <a:extLst>
              <a:ext uri="{FF2B5EF4-FFF2-40B4-BE49-F238E27FC236}">
                <a16:creationId xmlns:a16="http://schemas.microsoft.com/office/drawing/2014/main" id="{6D8F434F-73F8-E610-D9DF-E340B2D77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195" y="807983"/>
            <a:ext cx="4233105" cy="339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4ADB0E-AA34-BBA6-0557-D9D7F6515347}"/>
              </a:ext>
            </a:extLst>
          </p:cNvPr>
          <p:cNvSpPr txBox="1"/>
          <p:nvPr/>
        </p:nvSpPr>
        <p:spPr>
          <a:xfrm>
            <a:off x="7440688" y="4156140"/>
            <a:ext cx="14366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/>
              <a:t>Jiang,</a:t>
            </a:r>
            <a:r>
              <a:rPr lang="zh-CN" altLang="en-US" sz="800" dirty="0"/>
              <a:t> </a:t>
            </a:r>
            <a:r>
              <a:rPr lang="en-US" altLang="zh-CN" sz="800" dirty="0"/>
              <a:t>…,</a:t>
            </a:r>
            <a:r>
              <a:rPr lang="zh-CN" altLang="en-US" sz="800" dirty="0"/>
              <a:t> </a:t>
            </a:r>
            <a:r>
              <a:rPr lang="en-US" altLang="zh-CN" sz="800" dirty="0"/>
              <a:t>Zhu,</a:t>
            </a:r>
            <a:r>
              <a:rPr lang="zh-CN" altLang="en-US" sz="800" dirty="0"/>
              <a:t> </a:t>
            </a:r>
            <a:r>
              <a:rPr lang="en-US" altLang="zh-CN" sz="800" dirty="0"/>
              <a:t>Nat</a:t>
            </a:r>
            <a:r>
              <a:rPr lang="zh-CN" altLang="en-US" sz="800" dirty="0"/>
              <a:t> </a:t>
            </a:r>
            <a:r>
              <a:rPr lang="en-US" altLang="zh-CN" sz="800" dirty="0"/>
              <a:t>Comm</a:t>
            </a:r>
            <a:r>
              <a:rPr lang="zh-CN" altLang="en-US" sz="800" dirty="0"/>
              <a:t> </a:t>
            </a:r>
            <a:r>
              <a:rPr lang="en-US" altLang="zh-CN" sz="800" dirty="0"/>
              <a:t>2025</a:t>
            </a:r>
            <a:endParaRPr lang="en-US" sz="8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74ADA0D-E518-D8FD-0CA1-1F85FDA55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9247" y="771916"/>
            <a:ext cx="5065777" cy="3599668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Better phenotyping</a:t>
            </a:r>
          </a:p>
          <a:p>
            <a:r>
              <a:rPr lang="en-US" dirty="0">
                <a:latin typeface="Aptos" panose="020B0004020202020204" pitchFamily="34" charset="0"/>
              </a:rPr>
              <a:t>Individualized analysis</a:t>
            </a:r>
          </a:p>
          <a:p>
            <a:r>
              <a:rPr lang="en-US" dirty="0">
                <a:latin typeface="Aptos" panose="020B0004020202020204" pitchFamily="34" charset="0"/>
              </a:rPr>
              <a:t>Multi-modal data: imaging, genetics, behavior, and environment</a:t>
            </a:r>
          </a:p>
        </p:txBody>
      </p:sp>
    </p:spTree>
    <p:extLst>
      <p:ext uri="{BB962C8B-B14F-4D97-AF65-F5344CB8AC3E}">
        <p14:creationId xmlns:p14="http://schemas.microsoft.com/office/powerpoint/2010/main" val="941688804"/>
      </p:ext>
    </p:extLst>
  </p:cSld>
  <p:clrMapOvr>
    <a:masterClrMapping/>
  </p:clrMapOvr>
  <p:transition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236B4E-AC2F-A2E8-2180-37312799A78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3C688-9287-A1B9-90C7-F9F3ADB787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51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63ECD-4415-FEF0-C0A3-BE306BA344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07"/>
          <a:stretch>
            <a:fillRect/>
          </a:stretch>
        </p:blipFill>
        <p:spPr>
          <a:xfrm>
            <a:off x="377840" y="590550"/>
            <a:ext cx="5063232" cy="43854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AB3A1-F5C5-5888-E8C5-C6848FC515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539993" y="750888"/>
            <a:ext cx="3556000" cy="1110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b="1" i="1" dirty="0">
                <a:solidFill>
                  <a:srgbClr val="DA649B"/>
                </a:solidFill>
                <a:latin typeface="+mn-lt"/>
              </a:rPr>
              <a:t>Neuroimaging</a:t>
            </a:r>
            <a:r>
              <a:rPr lang="zh-CN" altLang="en-US" sz="1600" b="1" i="1" dirty="0">
                <a:solidFill>
                  <a:srgbClr val="DA649B"/>
                </a:solidFill>
                <a:latin typeface="+mn-lt"/>
              </a:rPr>
              <a:t> </a:t>
            </a:r>
            <a:r>
              <a:rPr lang="en-US" altLang="zh-CN" sz="1600" b="1" i="1" dirty="0">
                <a:solidFill>
                  <a:srgbClr val="DA649B"/>
                </a:solidFill>
                <a:latin typeface="+mn-lt"/>
              </a:rPr>
              <a:t>measures </a:t>
            </a:r>
            <a:r>
              <a:rPr lang="en-US" altLang="zh-CN" sz="1600" dirty="0">
                <a:latin typeface="+mn-lt"/>
              </a:rPr>
              <a:t>tend to have</a:t>
            </a:r>
          </a:p>
          <a:p>
            <a:pPr>
              <a:buFont typeface="Wingdings" pitchFamily="2" charset="2"/>
              <a:buChar char="v"/>
            </a:pPr>
            <a:r>
              <a:rPr lang="en-US" altLang="zh-CN" sz="1200" dirty="0">
                <a:latin typeface="+mn-lt"/>
              </a:rPr>
              <a:t>Smaller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effect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sizes</a:t>
            </a:r>
            <a:r>
              <a:rPr lang="zh-CN" altLang="en-US" sz="1200" dirty="0">
                <a:latin typeface="+mn-lt"/>
              </a:rPr>
              <a:t> </a:t>
            </a:r>
            <a:endParaRPr lang="en-US" altLang="zh-CN" sz="1200" dirty="0">
              <a:latin typeface="+mn-lt"/>
            </a:endParaRPr>
          </a:p>
          <a:p>
            <a:pPr>
              <a:buFont typeface="Wingdings" pitchFamily="2" charset="2"/>
              <a:buChar char="v"/>
            </a:pPr>
            <a:r>
              <a:rPr lang="en-US" altLang="zh-CN" sz="1200" dirty="0" err="1">
                <a:latin typeface="+mn-lt"/>
              </a:rPr>
              <a:t>Colinearity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with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other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predictors</a:t>
            </a:r>
            <a:endParaRPr lang="en-US" sz="12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758226-D738-E68D-0DE0-DA1219AD8E74}"/>
              </a:ext>
            </a:extLst>
          </p:cNvPr>
          <p:cNvSpPr txBox="1"/>
          <p:nvPr/>
        </p:nvSpPr>
        <p:spPr>
          <a:xfrm>
            <a:off x="5331871" y="4428709"/>
            <a:ext cx="27784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800" i="1" dirty="0">
                <a:solidFill>
                  <a:schemeClr val="bg1">
                    <a:lumMod val="50000"/>
                  </a:schemeClr>
                </a:solidFill>
                <a:effectLst/>
              </a:rPr>
              <a:t>Green,…,Squeglia, Predictors of Substance Use Initiation by Early Adolescence, Am J Psychiatry</a:t>
            </a:r>
            <a:r>
              <a:rPr lang="en-US" sz="800" i="1" cap="small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en-US" sz="800" i="1" dirty="0">
                <a:solidFill>
                  <a:schemeClr val="bg1">
                    <a:lumMod val="50000"/>
                  </a:schemeClr>
                </a:solidFill>
                <a:effectLst/>
              </a:rPr>
              <a:t> 2024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56E11B-E11C-D12F-64E4-E7F0818DB777}"/>
              </a:ext>
            </a:extLst>
          </p:cNvPr>
          <p:cNvSpPr/>
          <p:nvPr/>
        </p:nvSpPr>
        <p:spPr>
          <a:xfrm>
            <a:off x="4428347" y="645072"/>
            <a:ext cx="423447" cy="1110515"/>
          </a:xfrm>
          <a:prstGeom prst="rect">
            <a:avLst/>
          </a:prstGeom>
          <a:noFill/>
          <a:ln w="38100">
            <a:solidFill>
              <a:srgbClr val="DA64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F0B908-C31E-9F14-4D1E-BDC59A46DD1F}"/>
              </a:ext>
            </a:extLst>
          </p:cNvPr>
          <p:cNvCxnSpPr>
            <a:cxnSpLocks/>
          </p:cNvCxnSpPr>
          <p:nvPr/>
        </p:nvCxnSpPr>
        <p:spPr>
          <a:xfrm>
            <a:off x="4851794" y="1181280"/>
            <a:ext cx="688199" cy="0"/>
          </a:xfrm>
          <a:prstGeom prst="straightConnector1">
            <a:avLst/>
          </a:prstGeom>
          <a:ln w="38100">
            <a:solidFill>
              <a:srgbClr val="DA64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C25A0CF-591D-D4AA-7352-C8455E721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08"/>
            <a:ext cx="9076944" cy="680978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Aptos" panose="020B0004020202020204" pitchFamily="34" charset="0"/>
              </a:rPr>
              <a:t>Role of Neuroimaging in Multi-Modal Analysis</a:t>
            </a:r>
          </a:p>
        </p:txBody>
      </p:sp>
    </p:spTree>
    <p:extLst>
      <p:ext uri="{BB962C8B-B14F-4D97-AF65-F5344CB8AC3E}">
        <p14:creationId xmlns:p14="http://schemas.microsoft.com/office/powerpoint/2010/main" val="147206471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83B94-4D95-969C-9EA5-EF315302F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B2D4E-4C98-81F5-E5D5-45816A006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3810"/>
          </a:xfrm>
        </p:spPr>
        <p:txBody>
          <a:bodyPr>
            <a:normAutofit/>
          </a:bodyPr>
          <a:lstStyle/>
          <a:p>
            <a:r>
              <a:rPr lang="en-US" altLang="zh-CN" sz="3000" b="1" dirty="0">
                <a:latin typeface="Aptos" panose="020B0004020202020204" pitchFamily="34" charset="0"/>
              </a:rPr>
              <a:t>Multi-Modal Data Fusion</a:t>
            </a:r>
            <a:endParaRPr lang="en-US" sz="3000" b="1" dirty="0">
              <a:latin typeface="Aptos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D1A3D-C4AB-A94F-279E-A85211708D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BEADB7-304C-7482-080C-2DCDE65085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52</a:t>
            </a:fld>
            <a:endParaRPr lang="en-US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8469E0-334A-8491-1941-1B44D78A1B8C}"/>
              </a:ext>
            </a:extLst>
          </p:cNvPr>
          <p:cNvSpPr txBox="1"/>
          <p:nvPr/>
        </p:nvSpPr>
        <p:spPr>
          <a:xfrm>
            <a:off x="2113429" y="2240741"/>
            <a:ext cx="46571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25" name="Picture 24" descr="A diagram of a diagram&#10;&#10;AI-generated content may be incorrect.">
            <a:extLst>
              <a:ext uri="{FF2B5EF4-FFF2-40B4-BE49-F238E27FC236}">
                <a16:creationId xmlns:a16="http://schemas.microsoft.com/office/drawing/2014/main" id="{2F0255D0-2F89-7A59-D7AF-39430D395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293" y="3183279"/>
            <a:ext cx="5993513" cy="7956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77C2E4-F5FC-D513-C8B4-9455642A3D7B}"/>
              </a:ext>
            </a:extLst>
          </p:cNvPr>
          <p:cNvSpPr txBox="1"/>
          <p:nvPr/>
        </p:nvSpPr>
        <p:spPr>
          <a:xfrm>
            <a:off x="5411132" y="2820509"/>
            <a:ext cx="1775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ML Model Assumption</a:t>
            </a:r>
            <a:endParaRPr lang="en-US" sz="1200" b="1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F08E4FB-A99A-46F2-0DB2-9FE6671F348B}"/>
              </a:ext>
            </a:extLst>
          </p:cNvPr>
          <p:cNvSpPr/>
          <p:nvPr/>
        </p:nvSpPr>
        <p:spPr>
          <a:xfrm>
            <a:off x="2542743" y="2005275"/>
            <a:ext cx="1329017" cy="3133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Brain</a:t>
            </a:r>
            <a:endParaRPr lang="en-US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90D4AA8-0758-E990-B914-9E60BCB01AA4}"/>
              </a:ext>
            </a:extLst>
          </p:cNvPr>
          <p:cNvSpPr/>
          <p:nvPr/>
        </p:nvSpPr>
        <p:spPr>
          <a:xfrm>
            <a:off x="333929" y="1184660"/>
            <a:ext cx="1329017" cy="3133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Genetic</a:t>
            </a:r>
            <a:endParaRPr lang="en-US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DB087D7-D198-09F8-C710-F1D067D55E60}"/>
              </a:ext>
            </a:extLst>
          </p:cNvPr>
          <p:cNvSpPr/>
          <p:nvPr/>
        </p:nvSpPr>
        <p:spPr>
          <a:xfrm>
            <a:off x="1219219" y="1645945"/>
            <a:ext cx="1329017" cy="3133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</a:t>
            </a:r>
            <a:endParaRPr lang="en-US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82AC9AD-31F2-C431-9B30-0B37588BA7A0}"/>
              </a:ext>
            </a:extLst>
          </p:cNvPr>
          <p:cNvSpPr/>
          <p:nvPr/>
        </p:nvSpPr>
        <p:spPr>
          <a:xfrm>
            <a:off x="1219219" y="2526762"/>
            <a:ext cx="1329017" cy="3133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Cognitive</a:t>
            </a:r>
            <a:endParaRPr lang="en-US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8BF00E2-ACD0-68C1-076C-3230DD7CCDAC}"/>
              </a:ext>
            </a:extLst>
          </p:cNvPr>
          <p:cNvSpPr/>
          <p:nvPr/>
        </p:nvSpPr>
        <p:spPr>
          <a:xfrm>
            <a:off x="290431" y="3053574"/>
            <a:ext cx="1329017" cy="3133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endParaRPr lang="en-US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F34F7A2-6279-BD91-EC11-BF277ADB1BE8}"/>
              </a:ext>
            </a:extLst>
          </p:cNvPr>
          <p:cNvSpPr/>
          <p:nvPr/>
        </p:nvSpPr>
        <p:spPr>
          <a:xfrm>
            <a:off x="719220" y="3822306"/>
            <a:ext cx="1609599" cy="3133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Hazardous</a:t>
            </a:r>
            <a:r>
              <a:rPr lang="zh-CN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  <a:endParaRPr lang="en-US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B1B29FEF-D909-24CB-3E9A-16C0B4C0BE1E}"/>
              </a:ext>
            </a:extLst>
          </p:cNvPr>
          <p:cNvCxnSpPr>
            <a:stCxn id="47" idx="6"/>
            <a:endCxn id="46" idx="7"/>
          </p:cNvCxnSpPr>
          <p:nvPr/>
        </p:nvCxnSpPr>
        <p:spPr>
          <a:xfrm>
            <a:off x="1662946" y="1341325"/>
            <a:ext cx="2014184" cy="709836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340016BB-347F-0C72-936C-1DF4A5AD5CEB}"/>
              </a:ext>
            </a:extLst>
          </p:cNvPr>
          <p:cNvCxnSpPr>
            <a:stCxn id="48" idx="6"/>
            <a:endCxn id="46" idx="0"/>
          </p:cNvCxnSpPr>
          <p:nvPr/>
        </p:nvCxnSpPr>
        <p:spPr>
          <a:xfrm>
            <a:off x="2548236" y="1802610"/>
            <a:ext cx="659016" cy="202665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32ED24D5-76FD-79C8-71BB-A72C39A0827D}"/>
              </a:ext>
            </a:extLst>
          </p:cNvPr>
          <p:cNvCxnSpPr>
            <a:cxnSpLocks/>
            <a:stCxn id="46" idx="4"/>
            <a:endCxn id="49" idx="6"/>
          </p:cNvCxnSpPr>
          <p:nvPr/>
        </p:nvCxnSpPr>
        <p:spPr>
          <a:xfrm rot="5400000">
            <a:off x="2695333" y="2171507"/>
            <a:ext cx="364823" cy="659016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3D9DFEBD-D5D8-6A78-7CF9-E021DBE19411}"/>
              </a:ext>
            </a:extLst>
          </p:cNvPr>
          <p:cNvCxnSpPr>
            <a:cxnSpLocks/>
            <a:stCxn id="46" idx="5"/>
            <a:endCxn id="50" idx="6"/>
          </p:cNvCxnSpPr>
          <p:nvPr/>
        </p:nvCxnSpPr>
        <p:spPr>
          <a:xfrm rot="5400000">
            <a:off x="2179529" y="1712637"/>
            <a:ext cx="937521" cy="20576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03F0A637-A4A4-30C5-AAD1-EB4574E50A1C}"/>
              </a:ext>
            </a:extLst>
          </p:cNvPr>
          <p:cNvCxnSpPr>
            <a:stCxn id="47" idx="4"/>
            <a:endCxn id="49" idx="2"/>
          </p:cNvCxnSpPr>
          <p:nvPr/>
        </p:nvCxnSpPr>
        <p:spPr>
          <a:xfrm rot="16200000" flipH="1">
            <a:off x="516109" y="1980317"/>
            <a:ext cx="1185438" cy="220781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23DB8263-454E-E8F9-FC5B-DD7B4ACF3951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rot="10800000" flipV="1">
            <a:off x="954941" y="1802610"/>
            <a:ext cx="264279" cy="1250964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293D6CF-1A8F-AC89-94B7-51D608BF1E75}"/>
              </a:ext>
            </a:extLst>
          </p:cNvPr>
          <p:cNvCxnSpPr>
            <a:stCxn id="48" idx="4"/>
            <a:endCxn id="49" idx="0"/>
          </p:cNvCxnSpPr>
          <p:nvPr/>
        </p:nvCxnSpPr>
        <p:spPr>
          <a:xfrm>
            <a:off x="1883728" y="1959274"/>
            <a:ext cx="0" cy="5674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747235-CDD7-6F4B-8BEC-0F1BEB8E357B}"/>
              </a:ext>
            </a:extLst>
          </p:cNvPr>
          <p:cNvCxnSpPr>
            <a:cxnSpLocks/>
          </p:cNvCxnSpPr>
          <p:nvPr/>
        </p:nvCxnSpPr>
        <p:spPr>
          <a:xfrm flipH="1">
            <a:off x="1883727" y="2840091"/>
            <a:ext cx="12119" cy="98221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8F55684-08F7-2C3B-E7A0-EFC8249909ED}"/>
              </a:ext>
            </a:extLst>
          </p:cNvPr>
          <p:cNvCxnSpPr>
            <a:cxnSpLocks/>
            <a:stCxn id="50" idx="4"/>
            <a:endCxn id="51" idx="1"/>
          </p:cNvCxnSpPr>
          <p:nvPr/>
        </p:nvCxnSpPr>
        <p:spPr>
          <a:xfrm>
            <a:off x="954940" y="3366903"/>
            <a:ext cx="0" cy="5012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D1F2683-1566-9726-5BCD-4D24AB01BC0D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528559" y="1452103"/>
            <a:ext cx="0" cy="1601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08035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CD012-D490-53DE-611A-728D9D418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6BD8ED-D4FD-71DE-BDA8-0A979FE6B07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B45536-80EF-CCB2-53BD-39F99708BD6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53</a:t>
            </a:fld>
            <a:endParaRPr lang="en-US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DC2EC9-A4DB-82BF-B48B-7612910BC4C8}"/>
              </a:ext>
            </a:extLst>
          </p:cNvPr>
          <p:cNvSpPr/>
          <p:nvPr/>
        </p:nvSpPr>
        <p:spPr>
          <a:xfrm>
            <a:off x="7131099" y="2238630"/>
            <a:ext cx="1329017" cy="3133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Brain</a:t>
            </a:r>
            <a:endParaRPr lang="en-US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7ED3EB-F744-BFC0-AB80-535F5771762E}"/>
              </a:ext>
            </a:extLst>
          </p:cNvPr>
          <p:cNvSpPr/>
          <p:nvPr/>
        </p:nvSpPr>
        <p:spPr>
          <a:xfrm>
            <a:off x="5947758" y="3012459"/>
            <a:ext cx="1461246" cy="3133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Hazardous</a:t>
            </a:r>
            <a:r>
              <a:rPr lang="zh-CN" alt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  <a:endParaRPr lang="en-US"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BCA745-C10B-F5FA-2A07-9AC4A5134360}"/>
              </a:ext>
            </a:extLst>
          </p:cNvPr>
          <p:cNvSpPr/>
          <p:nvPr/>
        </p:nvSpPr>
        <p:spPr>
          <a:xfrm>
            <a:off x="4530774" y="2238630"/>
            <a:ext cx="1694890" cy="3133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Environmental,</a:t>
            </a:r>
            <a:r>
              <a:rPr lang="zh-CN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Behavioral,</a:t>
            </a:r>
            <a:r>
              <a:rPr lang="zh-CN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Cognitive</a:t>
            </a:r>
            <a:endParaRPr lang="en-US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F1B985-05BD-526F-A63A-7D19257D32DC}"/>
              </a:ext>
            </a:extLst>
          </p:cNvPr>
          <p:cNvCxnSpPr>
            <a:stCxn id="7" idx="6"/>
            <a:endCxn id="3" idx="2"/>
          </p:cNvCxnSpPr>
          <p:nvPr/>
        </p:nvCxnSpPr>
        <p:spPr>
          <a:xfrm>
            <a:off x="6225664" y="2395295"/>
            <a:ext cx="90543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B9B85C-D23E-D30E-44CA-11C5AF80DBE0}"/>
              </a:ext>
            </a:extLst>
          </p:cNvPr>
          <p:cNvCxnSpPr>
            <a:endCxn id="6" idx="0"/>
          </p:cNvCxnSpPr>
          <p:nvPr/>
        </p:nvCxnSpPr>
        <p:spPr>
          <a:xfrm>
            <a:off x="6678381" y="2395294"/>
            <a:ext cx="0" cy="617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D518E4-D4B1-5157-4D8B-0D6BDE341B0F}"/>
              </a:ext>
            </a:extLst>
          </p:cNvPr>
          <p:cNvSpPr txBox="1"/>
          <p:nvPr/>
        </p:nvSpPr>
        <p:spPr>
          <a:xfrm>
            <a:off x="5169581" y="1849041"/>
            <a:ext cx="3087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Prediction based on brain-behavior coupling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729058-9AE8-8ADE-57AC-1DA0A80B6389}"/>
              </a:ext>
            </a:extLst>
          </p:cNvPr>
          <p:cNvSpPr/>
          <p:nvPr/>
        </p:nvSpPr>
        <p:spPr>
          <a:xfrm>
            <a:off x="2542743" y="2005275"/>
            <a:ext cx="1329017" cy="3133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Brain</a:t>
            </a:r>
            <a:endParaRPr lang="en-US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B1BCC4-4E36-C362-1448-E1C93B8162F7}"/>
              </a:ext>
            </a:extLst>
          </p:cNvPr>
          <p:cNvSpPr/>
          <p:nvPr/>
        </p:nvSpPr>
        <p:spPr>
          <a:xfrm>
            <a:off x="333929" y="1184660"/>
            <a:ext cx="1329017" cy="3133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Genetic</a:t>
            </a:r>
            <a:endParaRPr lang="en-US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5355BA-5124-9EA8-ED94-DF29CA14AA86}"/>
              </a:ext>
            </a:extLst>
          </p:cNvPr>
          <p:cNvSpPr/>
          <p:nvPr/>
        </p:nvSpPr>
        <p:spPr>
          <a:xfrm>
            <a:off x="1219219" y="1645945"/>
            <a:ext cx="1329017" cy="3133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</a:t>
            </a:r>
            <a:endParaRPr lang="en-US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7BEFE4-4AD3-7C2B-D8BF-52C3F15579AE}"/>
              </a:ext>
            </a:extLst>
          </p:cNvPr>
          <p:cNvSpPr/>
          <p:nvPr/>
        </p:nvSpPr>
        <p:spPr>
          <a:xfrm>
            <a:off x="1219219" y="2526762"/>
            <a:ext cx="1329017" cy="3133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Cognitive</a:t>
            </a:r>
            <a:endParaRPr lang="en-US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1DB6E96-2C8B-906B-E5B5-EA22B7B5D9A2}"/>
              </a:ext>
            </a:extLst>
          </p:cNvPr>
          <p:cNvSpPr/>
          <p:nvPr/>
        </p:nvSpPr>
        <p:spPr>
          <a:xfrm>
            <a:off x="290431" y="3053574"/>
            <a:ext cx="1329017" cy="3133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endParaRPr lang="en-US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900E46-34A5-F948-94DF-94330F56F071}"/>
              </a:ext>
            </a:extLst>
          </p:cNvPr>
          <p:cNvSpPr/>
          <p:nvPr/>
        </p:nvSpPr>
        <p:spPr>
          <a:xfrm>
            <a:off x="719220" y="3822306"/>
            <a:ext cx="1609599" cy="3133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Hazardous</a:t>
            </a:r>
            <a:r>
              <a:rPr lang="zh-CN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  <a:endParaRPr lang="en-US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A5EE2837-BEEA-4AD1-02F7-DBDD1E125911}"/>
              </a:ext>
            </a:extLst>
          </p:cNvPr>
          <p:cNvCxnSpPr>
            <a:stCxn id="12" idx="6"/>
            <a:endCxn id="11" idx="7"/>
          </p:cNvCxnSpPr>
          <p:nvPr/>
        </p:nvCxnSpPr>
        <p:spPr>
          <a:xfrm>
            <a:off x="1662946" y="1341325"/>
            <a:ext cx="2014184" cy="709836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AAD5B5E9-6AA4-DF64-1DA2-C8E44949DD86}"/>
              </a:ext>
            </a:extLst>
          </p:cNvPr>
          <p:cNvCxnSpPr>
            <a:stCxn id="13" idx="6"/>
            <a:endCxn id="11" idx="0"/>
          </p:cNvCxnSpPr>
          <p:nvPr/>
        </p:nvCxnSpPr>
        <p:spPr>
          <a:xfrm>
            <a:off x="2548236" y="1802610"/>
            <a:ext cx="659016" cy="202665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6E5DF924-6A0F-4591-FBDB-8B5F560F0E1C}"/>
              </a:ext>
            </a:extLst>
          </p:cNvPr>
          <p:cNvCxnSpPr>
            <a:cxnSpLocks/>
            <a:stCxn id="11" idx="4"/>
            <a:endCxn id="14" idx="6"/>
          </p:cNvCxnSpPr>
          <p:nvPr/>
        </p:nvCxnSpPr>
        <p:spPr>
          <a:xfrm rot="5400000">
            <a:off x="2695333" y="2171507"/>
            <a:ext cx="364823" cy="659016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3970298D-E7D1-F5BB-7862-234893FB15ED}"/>
              </a:ext>
            </a:extLst>
          </p:cNvPr>
          <p:cNvCxnSpPr>
            <a:cxnSpLocks/>
            <a:stCxn id="11" idx="5"/>
            <a:endCxn id="15" idx="6"/>
          </p:cNvCxnSpPr>
          <p:nvPr/>
        </p:nvCxnSpPr>
        <p:spPr>
          <a:xfrm rot="5400000">
            <a:off x="2179529" y="1712637"/>
            <a:ext cx="937521" cy="205768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3DE493D6-65E8-D2DD-62C6-6E6BAC2DA3E5}"/>
              </a:ext>
            </a:extLst>
          </p:cNvPr>
          <p:cNvCxnSpPr>
            <a:stCxn id="12" idx="4"/>
            <a:endCxn id="14" idx="2"/>
          </p:cNvCxnSpPr>
          <p:nvPr/>
        </p:nvCxnSpPr>
        <p:spPr>
          <a:xfrm rot="16200000" flipH="1">
            <a:off x="516109" y="1980317"/>
            <a:ext cx="1185438" cy="220781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627970F-9C40-5437-11DC-413CCB61F34E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rot="10800000" flipV="1">
            <a:off x="954941" y="1802610"/>
            <a:ext cx="264279" cy="1250964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9548F11-185A-AAD6-4660-058051ADD594}"/>
              </a:ext>
            </a:extLst>
          </p:cNvPr>
          <p:cNvCxnSpPr>
            <a:stCxn id="13" idx="4"/>
            <a:endCxn id="14" idx="0"/>
          </p:cNvCxnSpPr>
          <p:nvPr/>
        </p:nvCxnSpPr>
        <p:spPr>
          <a:xfrm>
            <a:off x="1883728" y="1959274"/>
            <a:ext cx="0" cy="5674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B8E5FE7-2146-1F08-3CF6-BA3B8DF97A17}"/>
              </a:ext>
            </a:extLst>
          </p:cNvPr>
          <p:cNvCxnSpPr>
            <a:cxnSpLocks/>
          </p:cNvCxnSpPr>
          <p:nvPr/>
        </p:nvCxnSpPr>
        <p:spPr>
          <a:xfrm flipH="1">
            <a:off x="1883727" y="2840091"/>
            <a:ext cx="12119" cy="98221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20DEADF-4767-4E54-B957-0A4047394080}"/>
              </a:ext>
            </a:extLst>
          </p:cNvPr>
          <p:cNvCxnSpPr>
            <a:cxnSpLocks/>
            <a:stCxn id="15" idx="4"/>
            <a:endCxn id="16" idx="1"/>
          </p:cNvCxnSpPr>
          <p:nvPr/>
        </p:nvCxnSpPr>
        <p:spPr>
          <a:xfrm>
            <a:off x="954940" y="3366903"/>
            <a:ext cx="0" cy="5012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AAF9351-3AF1-87DF-D62F-35831FA6E33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28559" y="1452103"/>
            <a:ext cx="0" cy="1601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le 17">
            <a:extLst>
              <a:ext uri="{FF2B5EF4-FFF2-40B4-BE49-F238E27FC236}">
                <a16:creationId xmlns:a16="http://schemas.microsoft.com/office/drawing/2014/main" id="{BB971AD3-73F3-7EBC-E1EC-87E224D0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BA0483B-36C8-3E71-7C12-53A4960F6D4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3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>
                <a:latin typeface="Aptos" panose="020B0004020202020204" pitchFamily="34" charset="0"/>
              </a:rPr>
              <a:t>Multi-Modal Data Fusion</a:t>
            </a:r>
            <a:endParaRPr lang="en-US" sz="30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179637"/>
      </p:ext>
    </p:extLst>
  </p:cSld>
  <p:clrMapOvr>
    <a:masterClrMapping/>
  </p:clrMapOvr>
  <p:transition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EE5C7-C779-5600-C190-10D5AF33783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7146A-ADAD-B06B-69B9-D4BC758CF90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54</a:t>
            </a:fld>
            <a:endParaRPr lang="en-US" altLang="en-US"/>
          </a:p>
        </p:txBody>
      </p:sp>
      <p:pic>
        <p:nvPicPr>
          <p:cNvPr id="6" name="Content Placeholder 5" descr="A poster of informational diagrams&#10;&#10;AI-generated content may be incorrect.">
            <a:extLst>
              <a:ext uri="{FF2B5EF4-FFF2-40B4-BE49-F238E27FC236}">
                <a16:creationId xmlns:a16="http://schemas.microsoft.com/office/drawing/2014/main" id="{8547D3AD-D1EC-582F-0A9D-2D24D7B7CA2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8" t="28725" b="22281"/>
          <a:stretch/>
        </p:blipFill>
        <p:spPr>
          <a:xfrm>
            <a:off x="4572000" y="775034"/>
            <a:ext cx="3964748" cy="3593432"/>
          </a:xfrm>
          <a:prstGeom prst="rect">
            <a:avLst/>
          </a:prstGeom>
        </p:spPr>
      </p:pic>
      <p:pic>
        <p:nvPicPr>
          <p:cNvPr id="7" name="Graphic 6" descr="Clipboard Mixed with solid fill">
            <a:extLst>
              <a:ext uri="{FF2B5EF4-FFF2-40B4-BE49-F238E27FC236}">
                <a16:creationId xmlns:a16="http://schemas.microsoft.com/office/drawing/2014/main" id="{E3AE52D6-E92E-2FB7-A960-A3D81BCEB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4208" y="1142766"/>
            <a:ext cx="541813" cy="5418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C02409-2386-0042-564C-39F0913DA8C5}"/>
              </a:ext>
            </a:extLst>
          </p:cNvPr>
          <p:cNvSpPr txBox="1"/>
          <p:nvPr/>
        </p:nvSpPr>
        <p:spPr>
          <a:xfrm>
            <a:off x="150354" y="955718"/>
            <a:ext cx="23068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1000" b="1" dirty="0">
                <a:solidFill>
                  <a:srgbClr val="80340E"/>
                </a:solidFill>
              </a:rPr>
              <a:t>Cognitive</a:t>
            </a:r>
            <a:r>
              <a:rPr lang="zh-CN" altLang="en-US" sz="1000" b="1" dirty="0">
                <a:solidFill>
                  <a:srgbClr val="80340E"/>
                </a:solidFill>
              </a:rPr>
              <a:t> </a:t>
            </a:r>
            <a:r>
              <a:rPr lang="en-US" altLang="zh-CN" sz="1000" b="1" dirty="0">
                <a:solidFill>
                  <a:srgbClr val="80340E"/>
                </a:solidFill>
              </a:rPr>
              <a:t>&amp;</a:t>
            </a:r>
            <a:r>
              <a:rPr lang="zh-CN" altLang="en-US" sz="1000" b="1" dirty="0">
                <a:solidFill>
                  <a:srgbClr val="80340E"/>
                </a:solidFill>
              </a:rPr>
              <a:t> </a:t>
            </a:r>
            <a:r>
              <a:rPr lang="en-US" altLang="zh-CN" sz="1000" b="1" dirty="0">
                <a:solidFill>
                  <a:srgbClr val="80340E"/>
                </a:solidFill>
              </a:rPr>
              <a:t>Motor</a:t>
            </a:r>
            <a:r>
              <a:rPr lang="zh-CN" altLang="en-US" sz="1000" b="1" dirty="0">
                <a:solidFill>
                  <a:srgbClr val="80340E"/>
                </a:solidFill>
              </a:rPr>
              <a:t> </a:t>
            </a:r>
            <a:r>
              <a:rPr lang="en-US" altLang="zh-CN" sz="1000" b="1" dirty="0">
                <a:solidFill>
                  <a:srgbClr val="80340E"/>
                </a:solidFill>
              </a:rPr>
              <a:t>Measures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7148C-53E8-0CE3-3A76-AEF4B277F28E}"/>
              </a:ext>
            </a:extLst>
          </p:cNvPr>
          <p:cNvSpPr txBox="1"/>
          <p:nvPr/>
        </p:nvSpPr>
        <p:spPr>
          <a:xfrm>
            <a:off x="638987" y="4067223"/>
            <a:ext cx="1705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b="1" dirty="0"/>
              <a:t>Functional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Connectivity</a:t>
            </a:r>
            <a:endParaRPr lang="en-US" sz="10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B21DC1-85C0-6F65-EB3E-F52619508AC6}"/>
              </a:ext>
            </a:extLst>
          </p:cNvPr>
          <p:cNvGrpSpPr/>
          <p:nvPr/>
        </p:nvGrpSpPr>
        <p:grpSpPr>
          <a:xfrm>
            <a:off x="617399" y="3461173"/>
            <a:ext cx="574989" cy="523220"/>
            <a:chOff x="1912308" y="4890211"/>
            <a:chExt cx="1010245" cy="933965"/>
          </a:xfrm>
        </p:grpSpPr>
        <p:pic>
          <p:nvPicPr>
            <p:cNvPr id="12" name="Picture 4" descr="Cortical Atlas Parcellations (MNI-Space) – Lead-DBS">
              <a:extLst>
                <a:ext uri="{FF2B5EF4-FFF2-40B4-BE49-F238E27FC236}">
                  <a16:creationId xmlns:a16="http://schemas.microsoft.com/office/drawing/2014/main" id="{677B2633-CA37-875A-9924-89C2C5DDA2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12308" y="5190080"/>
              <a:ext cx="783350" cy="634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red line on a white background&#10;&#10;Description automatically generated">
              <a:extLst>
                <a:ext uri="{FF2B5EF4-FFF2-40B4-BE49-F238E27FC236}">
                  <a16:creationId xmlns:a16="http://schemas.microsoft.com/office/drawing/2014/main" id="{1AE1D1DE-8F0E-C664-3FA0-06D25CB76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grayscl/>
            </a:blip>
            <a:stretch>
              <a:fillRect/>
            </a:stretch>
          </p:blipFill>
          <p:spPr>
            <a:xfrm>
              <a:off x="2359384" y="5098238"/>
              <a:ext cx="563169" cy="271345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EBFC90-9EA9-2087-BB55-4164D7BEC614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V="1">
              <a:off x="2142684" y="5161556"/>
              <a:ext cx="0" cy="2567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DD577A6-50ED-8ACB-8F7B-3FCF6C88D9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5213" y="5329815"/>
              <a:ext cx="63395" cy="2490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C89873C-21AC-3AE6-F009-FE276FD80B61}"/>
                </a:ext>
              </a:extLst>
            </p:cNvPr>
            <p:cNvSpPr/>
            <p:nvPr/>
          </p:nvSpPr>
          <p:spPr>
            <a:xfrm>
              <a:off x="2490312" y="5524468"/>
              <a:ext cx="75014" cy="7704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3BF81D1-0E36-EC71-44C7-7F67C8C41668}"/>
                </a:ext>
              </a:extLst>
            </p:cNvPr>
            <p:cNvSpPr/>
            <p:nvPr/>
          </p:nvSpPr>
          <p:spPr>
            <a:xfrm>
              <a:off x="2105177" y="5418341"/>
              <a:ext cx="75014" cy="7704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A red line on a white background&#10;&#10;Description automatically generated">
              <a:extLst>
                <a:ext uri="{FF2B5EF4-FFF2-40B4-BE49-F238E27FC236}">
                  <a16:creationId xmlns:a16="http://schemas.microsoft.com/office/drawing/2014/main" id="{7E45C992-77AF-EFBC-0BB7-C7BB9B31C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grayscl/>
            </a:blip>
            <a:stretch>
              <a:fillRect/>
            </a:stretch>
          </p:blipFill>
          <p:spPr>
            <a:xfrm>
              <a:off x="1936533" y="4890211"/>
              <a:ext cx="563169" cy="271345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EE34D0B-C85D-F057-9B3A-74822FD58E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2849" y="3313214"/>
            <a:ext cx="807014" cy="789416"/>
          </a:xfrm>
          <a:prstGeom prst="rect">
            <a:avLst/>
          </a:prstGeom>
        </p:spPr>
      </p:pic>
      <p:sp>
        <p:nvSpPr>
          <p:cNvPr id="20" name="Title 7">
            <a:extLst>
              <a:ext uri="{FF2B5EF4-FFF2-40B4-BE49-F238E27FC236}">
                <a16:creationId xmlns:a16="http://schemas.microsoft.com/office/drawing/2014/main" id="{74DCD5C0-8619-C13D-9C2A-88388135B80C}"/>
              </a:ext>
            </a:extLst>
          </p:cNvPr>
          <p:cNvSpPr txBox="1">
            <a:spLocks/>
          </p:cNvSpPr>
          <p:nvPr/>
        </p:nvSpPr>
        <p:spPr>
          <a:xfrm>
            <a:off x="0" y="4554"/>
            <a:ext cx="7886700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Aptos" panose="020B0004020202020204" pitchFamily="34" charset="0"/>
              </a:rPr>
              <a:t>Canonical Correlation of Brain and Behavior</a:t>
            </a:r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A40D4C9C-516D-BC27-770D-482461C7E7D1}"/>
              </a:ext>
            </a:extLst>
          </p:cNvPr>
          <p:cNvSpPr/>
          <p:nvPr/>
        </p:nvSpPr>
        <p:spPr>
          <a:xfrm>
            <a:off x="1122848" y="2498942"/>
            <a:ext cx="807015" cy="645522"/>
          </a:xfrm>
          <a:prstGeom prst="trapezoid">
            <a:avLst>
              <a:gd name="adj" fmla="val 39553"/>
            </a:avLst>
          </a:prstGeom>
          <a:solidFill>
            <a:srgbClr val="F8CB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Convolutional Neural Network Icons - Free SVG &amp; PNG Convolutional Neural  Network Images - Noun Project">
            <a:extLst>
              <a:ext uri="{FF2B5EF4-FFF2-40B4-BE49-F238E27FC236}">
                <a16:creationId xmlns:a16="http://schemas.microsoft.com/office/drawing/2014/main" id="{1CD26CC9-BC19-320C-CF47-EEDB82498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557" y="2623851"/>
            <a:ext cx="493683" cy="49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Left-Right Arrow 21">
            <a:extLst>
              <a:ext uri="{FF2B5EF4-FFF2-40B4-BE49-F238E27FC236}">
                <a16:creationId xmlns:a16="http://schemas.microsoft.com/office/drawing/2014/main" id="{13689C16-2402-68C5-575A-43D21EF0EDCF}"/>
              </a:ext>
            </a:extLst>
          </p:cNvPr>
          <p:cNvSpPr/>
          <p:nvPr/>
        </p:nvSpPr>
        <p:spPr>
          <a:xfrm rot="16200000">
            <a:off x="1141187" y="1903262"/>
            <a:ext cx="762382" cy="341296"/>
          </a:xfrm>
          <a:prstGeom prst="leftRightArrow">
            <a:avLst/>
          </a:prstGeom>
          <a:solidFill>
            <a:srgbClr val="DCBF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"/>
              </a:rPr>
              <a:t> </a:t>
            </a:r>
            <a:r>
              <a:rPr lang="en-US" altLang="zh-CN" sz="1200" b="1" dirty="0">
                <a:solidFill>
                  <a:schemeClr val="tx1"/>
                </a:solidFill>
              </a:rPr>
              <a:t>CCA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26DF3B-ADAA-F0E1-EFF8-A5301582DBB2}"/>
              </a:ext>
            </a:extLst>
          </p:cNvPr>
          <p:cNvSpPr txBox="1"/>
          <p:nvPr/>
        </p:nvSpPr>
        <p:spPr>
          <a:xfrm>
            <a:off x="829250" y="3099831"/>
            <a:ext cx="1391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b="1" dirty="0"/>
              <a:t>Graph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Neural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Network</a:t>
            </a:r>
            <a:endParaRPr lang="en-US" sz="1000" b="1" dirty="0"/>
          </a:p>
        </p:txBody>
      </p:sp>
      <p:pic>
        <p:nvPicPr>
          <p:cNvPr id="25" name="Picture 2" descr="A diagram of a brain function&#10;&#10;AI-generated content may be incorrect.">
            <a:extLst>
              <a:ext uri="{FF2B5EF4-FFF2-40B4-BE49-F238E27FC236}">
                <a16:creationId xmlns:a16="http://schemas.microsoft.com/office/drawing/2014/main" id="{0441520A-CE80-6D19-5E3F-A4528C2707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69" t="17489" r="4504" b="57520"/>
          <a:stretch/>
        </p:blipFill>
        <p:spPr bwMode="auto">
          <a:xfrm>
            <a:off x="2407459" y="1564811"/>
            <a:ext cx="1820786" cy="119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5914720D-F4B2-0494-6B22-DBD99D181EBE}"/>
              </a:ext>
            </a:extLst>
          </p:cNvPr>
          <p:cNvSpPr/>
          <p:nvPr/>
        </p:nvSpPr>
        <p:spPr>
          <a:xfrm>
            <a:off x="1701840" y="1984664"/>
            <a:ext cx="642358" cy="179755"/>
          </a:xfrm>
          <a:prstGeom prst="rightArrow">
            <a:avLst/>
          </a:prstGeom>
          <a:solidFill>
            <a:srgbClr val="DCBFA6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F39E0C71-094B-FF44-8BDC-DBC2DFBA6422}"/>
              </a:ext>
            </a:extLst>
          </p:cNvPr>
          <p:cNvSpPr/>
          <p:nvPr/>
        </p:nvSpPr>
        <p:spPr>
          <a:xfrm>
            <a:off x="4197325" y="1984032"/>
            <a:ext cx="504610" cy="179755"/>
          </a:xfrm>
          <a:prstGeom prst="rightArrow">
            <a:avLst/>
          </a:prstGeom>
          <a:solidFill>
            <a:srgbClr val="DCBFA6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1A2C91-28DC-95FF-C80C-D75311B95243}"/>
              </a:ext>
            </a:extLst>
          </p:cNvPr>
          <p:cNvSpPr txBox="1"/>
          <p:nvPr/>
        </p:nvSpPr>
        <p:spPr>
          <a:xfrm>
            <a:off x="6702552" y="4421321"/>
            <a:ext cx="268454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i="1" dirty="0">
                <a:solidFill>
                  <a:schemeClr val="bg1">
                    <a:lumMod val="50000"/>
                  </a:schemeClr>
                </a:solidFill>
              </a:rPr>
              <a:t>Wang,</a:t>
            </a:r>
            <a:r>
              <a:rPr lang="zh-CN" altLang="en-US" sz="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i="1" dirty="0">
                <a:solidFill>
                  <a:schemeClr val="bg1">
                    <a:lumMod val="50000"/>
                  </a:schemeClr>
                </a:solidFill>
              </a:rPr>
              <a:t>et al</a:t>
            </a:r>
            <a:r>
              <a:rPr lang="en-US" sz="800" i="1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altLang="zh-CN" sz="800" i="1" dirty="0">
                <a:solidFill>
                  <a:schemeClr val="bg1">
                    <a:lumMod val="50000"/>
                  </a:schemeClr>
                </a:solidFill>
              </a:rPr>
              <a:t>Trans. </a:t>
            </a:r>
            <a:r>
              <a:rPr lang="en-US" altLang="zh-CN" sz="800" i="1" dirty="0" err="1">
                <a:solidFill>
                  <a:schemeClr val="bg1">
                    <a:lumMod val="50000"/>
                  </a:schemeClr>
                </a:solidFill>
              </a:rPr>
              <a:t>Psyc</a:t>
            </a:r>
            <a:r>
              <a:rPr lang="en-US" altLang="zh-CN" sz="800" i="1" dirty="0">
                <a:solidFill>
                  <a:schemeClr val="bg1">
                    <a:lumMod val="50000"/>
                  </a:schemeClr>
                </a:solidFill>
              </a:rPr>
              <a:t>. 2025</a:t>
            </a:r>
            <a:endParaRPr lang="en-US" sz="8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07009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16893-6FAC-F08D-D61F-266D98150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nut 19">
            <a:extLst>
              <a:ext uri="{FF2B5EF4-FFF2-40B4-BE49-F238E27FC236}">
                <a16:creationId xmlns:a16="http://schemas.microsoft.com/office/drawing/2014/main" id="{4B31E885-F20A-24C5-8732-A11548F85104}"/>
              </a:ext>
            </a:extLst>
          </p:cNvPr>
          <p:cNvSpPr/>
          <p:nvPr/>
        </p:nvSpPr>
        <p:spPr>
          <a:xfrm>
            <a:off x="5013502" y="928145"/>
            <a:ext cx="2671135" cy="2618635"/>
          </a:xfrm>
          <a:prstGeom prst="donut">
            <a:avLst>
              <a:gd name="adj" fmla="val 16285"/>
            </a:avLst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BDCD8-F02D-E1C4-609D-4B5FC4385334}"/>
              </a:ext>
            </a:extLst>
          </p:cNvPr>
          <p:cNvSpPr/>
          <p:nvPr/>
        </p:nvSpPr>
        <p:spPr>
          <a:xfrm>
            <a:off x="6004630" y="3000807"/>
            <a:ext cx="760934" cy="7114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6E6500-ACAF-27E0-B535-56E10D6C61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C1D6E-87FD-AD43-97B5-C5B81D651DA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55</a:t>
            </a:fld>
            <a:endParaRPr lang="en-US" altLang="en-US"/>
          </a:p>
        </p:txBody>
      </p:sp>
      <p:pic>
        <p:nvPicPr>
          <p:cNvPr id="4098" name="Picture 2" descr="The ultimate guide to correctly calculating A/B testing sample size and  test duration">
            <a:extLst>
              <a:ext uri="{FF2B5EF4-FFF2-40B4-BE49-F238E27FC236}">
                <a16:creationId xmlns:a16="http://schemas.microsoft.com/office/drawing/2014/main" id="{9486E21F-906D-C5D2-87C4-A14DE103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989" y="1631272"/>
            <a:ext cx="2136373" cy="113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ow to Communicate Benefits to a Culturally Diverse Population">
            <a:extLst>
              <a:ext uri="{FF2B5EF4-FFF2-40B4-BE49-F238E27FC236}">
                <a16:creationId xmlns:a16="http://schemas.microsoft.com/office/drawing/2014/main" id="{4678EEA5-09E6-7165-B9D9-D89082E99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917" y="563135"/>
            <a:ext cx="2276857" cy="111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38702-2E69-58D1-BA53-B4213B475097}"/>
              </a:ext>
            </a:extLst>
          </p:cNvPr>
          <p:cNvSpPr txBox="1"/>
          <p:nvPr/>
        </p:nvSpPr>
        <p:spPr>
          <a:xfrm>
            <a:off x="4922381" y="397764"/>
            <a:ext cx="2925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Aptos" panose="020B0004020202020204" pitchFamily="34" charset="0"/>
              </a:rPr>
              <a:t>Heterogeneity</a:t>
            </a:r>
            <a:endParaRPr lang="en-US" sz="1200" b="1" dirty="0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E73AB-9039-9CA2-983E-760B4300CC07}"/>
              </a:ext>
            </a:extLst>
          </p:cNvPr>
          <p:cNvSpPr txBox="1"/>
          <p:nvPr/>
        </p:nvSpPr>
        <p:spPr>
          <a:xfrm>
            <a:off x="2915899" y="2658508"/>
            <a:ext cx="2925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Aptos" panose="020B0004020202020204" pitchFamily="34" charset="0"/>
              </a:rPr>
              <a:t>Generalizability</a:t>
            </a:r>
            <a:endParaRPr lang="en-US" sz="1200" b="1" dirty="0">
              <a:latin typeface="Aptos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AF046-C03C-919A-9AB5-BDA4EC6ABF5A}"/>
              </a:ext>
            </a:extLst>
          </p:cNvPr>
          <p:cNvSpPr txBox="1"/>
          <p:nvPr/>
        </p:nvSpPr>
        <p:spPr>
          <a:xfrm>
            <a:off x="6628337" y="2913946"/>
            <a:ext cx="2925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Aptos" panose="020B0004020202020204" pitchFamily="34" charset="0"/>
              </a:rPr>
              <a:t>Comorbidity</a:t>
            </a:r>
            <a:endParaRPr lang="en-US" sz="1200" b="1" dirty="0">
              <a:latin typeface="Aptos" panose="020B0004020202020204" pitchFamily="34" charset="0"/>
            </a:endParaRPr>
          </a:p>
        </p:txBody>
      </p:sp>
      <p:pic>
        <p:nvPicPr>
          <p:cNvPr id="4100" name="Picture 4" descr="4,700+ Kid With Magnifying Glass Stock Illustrations, Royalty-Free Vector  Graphics &amp; Clip Art - iStock | Discovery, Decision making, Classroom">
            <a:extLst>
              <a:ext uri="{FF2B5EF4-FFF2-40B4-BE49-F238E27FC236}">
                <a16:creationId xmlns:a16="http://schemas.microsoft.com/office/drawing/2014/main" id="{C829B1C0-3A16-CB3A-3DCA-D23C86D4C3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4"/>
          <a:stretch>
            <a:fillRect/>
          </a:stretch>
        </p:blipFill>
        <p:spPr bwMode="auto">
          <a:xfrm>
            <a:off x="178904" y="1391730"/>
            <a:ext cx="1736160" cy="236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na icon. Health research symbol ...">
            <a:extLst>
              <a:ext uri="{FF2B5EF4-FFF2-40B4-BE49-F238E27FC236}">
                <a16:creationId xmlns:a16="http://schemas.microsoft.com/office/drawing/2014/main" id="{6F1972BC-3E69-78D7-3289-EE458D4F2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995" y="3113616"/>
            <a:ext cx="659886" cy="43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black line drawing of houses and a tree&#10;&#10;Description automatically generated">
            <a:extLst>
              <a:ext uri="{FF2B5EF4-FFF2-40B4-BE49-F238E27FC236}">
                <a16:creationId xmlns:a16="http://schemas.microsoft.com/office/drawing/2014/main" id="{BE0BC1AC-6A3F-3BBD-96EA-6041530BE1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1856" y="2771042"/>
            <a:ext cx="486481" cy="486481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2CC32737-14D7-072F-8DFC-884DE53C1DD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5328" y="3366511"/>
            <a:ext cx="423824" cy="423824"/>
          </a:xfrm>
          <a:prstGeom prst="rect">
            <a:avLst/>
          </a:prstGeom>
        </p:spPr>
      </p:pic>
      <p:pic>
        <p:nvPicPr>
          <p:cNvPr id="4104" name="Picture 8" descr="Free Vectors | Survey icon">
            <a:extLst>
              <a:ext uri="{FF2B5EF4-FFF2-40B4-BE49-F238E27FC236}">
                <a16:creationId xmlns:a16="http://schemas.microsoft.com/office/drawing/2014/main" id="{8832A7F7-551D-8C40-AC54-4CA604142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573" y="3122956"/>
            <a:ext cx="423825" cy="4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8492B0-00BE-32A2-2430-202EEE18CC78}"/>
              </a:ext>
            </a:extLst>
          </p:cNvPr>
          <p:cNvSpPr txBox="1"/>
          <p:nvPr/>
        </p:nvSpPr>
        <p:spPr>
          <a:xfrm>
            <a:off x="4951325" y="3795380"/>
            <a:ext cx="2925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Aptos" panose="020B0004020202020204" pitchFamily="34" charset="0"/>
              </a:rPr>
              <a:t>Multi-modality</a:t>
            </a:r>
            <a:r>
              <a:rPr lang="zh-CN" altLang="en-US" sz="1200" b="1" dirty="0">
                <a:latin typeface="Aptos" panose="020B0004020202020204" pitchFamily="34" charset="0"/>
              </a:rPr>
              <a:t> </a:t>
            </a:r>
            <a:r>
              <a:rPr lang="en-US" altLang="zh-CN" sz="1200" b="1" dirty="0">
                <a:latin typeface="Aptos" panose="020B0004020202020204" pitchFamily="34" charset="0"/>
              </a:rPr>
              <a:t>(Non-Imaging)</a:t>
            </a:r>
            <a:endParaRPr lang="en-US" sz="1200" b="1" dirty="0">
              <a:latin typeface="Aptos" panose="020B0004020202020204" pitchFamily="34" charset="0"/>
            </a:endParaRPr>
          </a:p>
        </p:txBody>
      </p:sp>
      <p:pic>
        <p:nvPicPr>
          <p:cNvPr id="4106" name="Picture 10" descr="The multi-organ impact of COVID-19 | Proteintech Group">
            <a:extLst>
              <a:ext uri="{FF2B5EF4-FFF2-40B4-BE49-F238E27FC236}">
                <a16:creationId xmlns:a16="http://schemas.microsoft.com/office/drawing/2014/main" id="{44588DE7-49D1-C31D-A35F-079E095349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3"/>
          <a:stretch>
            <a:fillRect/>
          </a:stretch>
        </p:blipFill>
        <p:spPr bwMode="auto">
          <a:xfrm>
            <a:off x="7281644" y="1465410"/>
            <a:ext cx="1443256" cy="154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D521F0-0B6E-91C2-D091-3CF53E95124A}"/>
              </a:ext>
            </a:extLst>
          </p:cNvPr>
          <p:cNvSpPr txBox="1"/>
          <p:nvPr/>
        </p:nvSpPr>
        <p:spPr>
          <a:xfrm>
            <a:off x="1659639" y="738220"/>
            <a:ext cx="15220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Aptos" panose="020B0004020202020204" pitchFamily="34" charset="0"/>
            </a:endParaRPr>
          </a:p>
          <a:p>
            <a:r>
              <a:rPr lang="en-US" altLang="zh-CN" sz="1400" dirty="0">
                <a:latin typeface="Aptos" panose="020B0004020202020204" pitchFamily="34" charset="0"/>
              </a:rPr>
              <a:t>Can</a:t>
            </a:r>
            <a:r>
              <a:rPr lang="zh-CN" altLang="en-US" sz="1400" dirty="0">
                <a:latin typeface="Aptos" panose="020B0004020202020204" pitchFamily="34" charset="0"/>
              </a:rPr>
              <a:t> </a:t>
            </a:r>
            <a:r>
              <a:rPr lang="en-US" altLang="zh-CN" sz="1400" dirty="0">
                <a:latin typeface="Aptos" panose="020B0004020202020204" pitchFamily="34" charset="0"/>
              </a:rPr>
              <a:t>I</a:t>
            </a:r>
            <a:r>
              <a:rPr lang="zh-CN" altLang="en-US" sz="1400" dirty="0">
                <a:latin typeface="Aptos" panose="020B0004020202020204" pitchFamily="34" charset="0"/>
              </a:rPr>
              <a:t> </a:t>
            </a:r>
            <a:r>
              <a:rPr lang="en-US" altLang="zh-CN" sz="1400" dirty="0">
                <a:latin typeface="Aptos" panose="020B0004020202020204" pitchFamily="34" charset="0"/>
              </a:rPr>
              <a:t>build</a:t>
            </a:r>
            <a:r>
              <a:rPr lang="zh-CN" altLang="en-US" sz="1400" dirty="0">
                <a:latin typeface="Aptos" panose="020B0004020202020204" pitchFamily="34" charset="0"/>
              </a:rPr>
              <a:t> </a:t>
            </a:r>
            <a:r>
              <a:rPr lang="en-US" altLang="zh-CN" sz="1400" dirty="0">
                <a:latin typeface="Aptos" panose="020B0004020202020204" pitchFamily="34" charset="0"/>
              </a:rPr>
              <a:t>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ptos" panose="020B0004020202020204" pitchFamily="34" charset="0"/>
              </a:rPr>
              <a:t>Loss</a:t>
            </a:r>
            <a:r>
              <a:rPr lang="zh-CN" altLang="en-US" sz="1400" dirty="0">
                <a:latin typeface="Aptos" panose="020B0004020202020204" pitchFamily="34" charset="0"/>
              </a:rPr>
              <a:t> </a:t>
            </a:r>
            <a:r>
              <a:rPr lang="en-US" altLang="zh-CN" sz="1400" dirty="0">
                <a:latin typeface="Aptos" panose="020B0004020202020204" pitchFamily="34" charset="0"/>
              </a:rPr>
              <a:t>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ptos" panose="020B0004020202020204" pitchFamily="34" charset="0"/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ptos" panose="020B0004020202020204" pitchFamily="34" charset="0"/>
              </a:rPr>
              <a:t>Baselines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ptos" panose="020B0004020202020204" pitchFamily="34" charset="0"/>
              </a:rPr>
              <a:t>Ablations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ptos" panose="020B0004020202020204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3C65DE-D3CF-EE6E-C589-03705E6BDC34}"/>
              </a:ext>
            </a:extLst>
          </p:cNvPr>
          <p:cNvSpPr txBox="1"/>
          <p:nvPr/>
        </p:nvSpPr>
        <p:spPr>
          <a:xfrm>
            <a:off x="1659639" y="2545656"/>
            <a:ext cx="199439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Aptos" panose="020B0004020202020204" pitchFamily="34" charset="0"/>
            </a:endParaRPr>
          </a:p>
          <a:p>
            <a:r>
              <a:rPr lang="en-US" altLang="zh-CN" sz="1400" dirty="0">
                <a:latin typeface="Aptos" panose="020B0004020202020204" pitchFamily="34" charset="0"/>
              </a:rPr>
              <a:t>Will</a:t>
            </a:r>
            <a:r>
              <a:rPr lang="zh-CN" altLang="en-US" sz="1400" dirty="0">
                <a:latin typeface="Aptos" panose="020B0004020202020204" pitchFamily="34" charset="0"/>
              </a:rPr>
              <a:t> </a:t>
            </a:r>
            <a:r>
              <a:rPr lang="en-US" altLang="zh-CN" sz="1400" dirty="0">
                <a:latin typeface="Aptos" panose="020B0004020202020204" pitchFamily="34" charset="0"/>
              </a:rPr>
              <a:t>it</a:t>
            </a:r>
            <a:r>
              <a:rPr lang="zh-CN" altLang="en-US" sz="1400" dirty="0">
                <a:latin typeface="Aptos" panose="020B0004020202020204" pitchFamily="34" charset="0"/>
              </a:rPr>
              <a:t> </a:t>
            </a:r>
            <a:r>
              <a:rPr lang="en-US" altLang="zh-CN" sz="1400" dirty="0">
                <a:latin typeface="Aptos" panose="020B0004020202020204" pitchFamily="34" charset="0"/>
              </a:rPr>
              <a:t>matter?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ptos" panose="020B0004020202020204" pitchFamily="34" charset="0"/>
              </a:rPr>
              <a:t>Clinical</a:t>
            </a:r>
            <a:r>
              <a:rPr lang="zh-CN" altLang="en-US" sz="1400" dirty="0">
                <a:latin typeface="Aptos" panose="020B0004020202020204" pitchFamily="34" charset="0"/>
              </a:rPr>
              <a:t> </a:t>
            </a:r>
            <a:r>
              <a:rPr lang="en-US" altLang="zh-CN" sz="1400" dirty="0">
                <a:latin typeface="Aptos" panose="020B0004020202020204" pitchFamily="34" charset="0"/>
              </a:rPr>
              <a:t>relevance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ptos" panose="020B0004020202020204" pitchFamily="34" charset="0"/>
              </a:rPr>
              <a:t>Scientific relevance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ptos" panose="020B0004020202020204" pitchFamily="34" charset="0"/>
              </a:rPr>
              <a:t>Generalizability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ptos" panose="020B0004020202020204" pitchFamily="34" charset="0"/>
              </a:rPr>
              <a:t>Transparency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ptos" panose="020B0004020202020204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ptos" panose="020B0004020202020204" pitchFamily="34" charset="0"/>
            </a:endParaRPr>
          </a:p>
        </p:txBody>
      </p:sp>
      <p:sp>
        <p:nvSpPr>
          <p:cNvPr id="22" name="Title 7">
            <a:extLst>
              <a:ext uri="{FF2B5EF4-FFF2-40B4-BE49-F238E27FC236}">
                <a16:creationId xmlns:a16="http://schemas.microsoft.com/office/drawing/2014/main" id="{4E4E94AC-D3E4-9F60-19B9-CEF94BD5E89F}"/>
              </a:ext>
            </a:extLst>
          </p:cNvPr>
          <p:cNvSpPr txBox="1">
            <a:spLocks/>
          </p:cNvSpPr>
          <p:nvPr/>
        </p:nvSpPr>
        <p:spPr>
          <a:xfrm>
            <a:off x="0" y="4554"/>
            <a:ext cx="7886700" cy="65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latin typeface="Aptos" panose="020B0004020202020204" pitchFamily="34" charset="0"/>
              </a:rPr>
              <a:t>Design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AI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with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Purpose</a:t>
            </a:r>
            <a:endParaRPr lang="en-US" sz="30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048185"/>
      </p:ext>
    </p:extLst>
  </p:cSld>
  <p:clrMapOvr>
    <a:masterClrMapping/>
  </p:clrMapOvr>
  <p:transition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C63A8-D03D-7117-AC3E-BD7C257B6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EB1B5-7C7A-66CC-131D-BFC8E8750CC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56</a:t>
            </a:fld>
            <a:endParaRPr lang="en-US" alt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A2A7C0F-725B-7651-0B29-5DE449CB1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26" y="286846"/>
            <a:ext cx="2953450" cy="994172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hlinkClick r:id="rId3"/>
              </a:rPr>
              <a:t>https://mini-cornell.github.io/</a:t>
            </a:r>
            <a:br>
              <a:rPr lang="en-US" altLang="zh-CN" sz="1800" dirty="0"/>
            </a:br>
            <a:endParaRPr lang="en-US" sz="1800" dirty="0"/>
          </a:p>
        </p:txBody>
      </p:sp>
      <p:pic>
        <p:nvPicPr>
          <p:cNvPr id="9" name="Picture 8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905A0036-87D4-9B4F-F9B6-3FB97AA59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54" y="884537"/>
            <a:ext cx="2107009" cy="21070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CF7419-BC5B-42B2-E60C-7579CDE747C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1660"/>
          <a:stretch/>
        </p:blipFill>
        <p:spPr>
          <a:xfrm>
            <a:off x="3571098" y="214742"/>
            <a:ext cx="2613253" cy="14032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AA34CB-919E-24EA-3347-C1BDF1F0A4F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299" r="31500"/>
          <a:stretch/>
        </p:blipFill>
        <p:spPr>
          <a:xfrm>
            <a:off x="6107811" y="141226"/>
            <a:ext cx="1461775" cy="147513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93059B9-FDD3-5D9B-E9BE-5155B794C57D}"/>
              </a:ext>
            </a:extLst>
          </p:cNvPr>
          <p:cNvGrpSpPr/>
          <p:nvPr/>
        </p:nvGrpSpPr>
        <p:grpSpPr>
          <a:xfrm>
            <a:off x="0" y="2944383"/>
            <a:ext cx="3523743" cy="1264332"/>
            <a:chOff x="4360486" y="2768308"/>
            <a:chExt cx="3523743" cy="12643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A8FE4A-0A63-8B7E-4F1A-925C883BEE17}"/>
                </a:ext>
              </a:extLst>
            </p:cNvPr>
            <p:cNvSpPr/>
            <p:nvPr/>
          </p:nvSpPr>
          <p:spPr>
            <a:xfrm>
              <a:off x="4360486" y="2768308"/>
              <a:ext cx="3523743" cy="1200329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7200" cap="none" spc="0" dirty="0">
                  <a:ln w="76200"/>
                  <a:solidFill>
                    <a:srgbClr val="C00000"/>
                  </a:solidFill>
                  <a:latin typeface="Braggadocio" pitchFamily="82" charset="77"/>
                  <a:cs typeface="Aharoni" panose="02010803020104030203" pitchFamily="2" charset="-79"/>
                </a:rPr>
                <a:t>MI</a:t>
              </a:r>
              <a:r>
                <a:rPr lang="en-US" altLang="zh-CN" sz="7200" cap="none" spc="0" dirty="0">
                  <a:ln w="76200"/>
                  <a:latin typeface="Braggadocio" pitchFamily="82" charset="77"/>
                  <a:cs typeface="Aharoni" panose="02010803020104030203" pitchFamily="2" charset="-79"/>
                </a:rPr>
                <a:t>NI</a:t>
              </a:r>
              <a:endParaRPr lang="en-US" sz="7200" cap="none" spc="0" dirty="0">
                <a:ln w="76200"/>
                <a:latin typeface="Braggadocio" pitchFamily="82" charset="77"/>
                <a:cs typeface="Aharoni" panose="02010803020104030203" pitchFamily="2" charset="-79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86514C-B72B-26B0-127A-DEFA212BC405}"/>
                </a:ext>
              </a:extLst>
            </p:cNvPr>
            <p:cNvSpPr/>
            <p:nvPr/>
          </p:nvSpPr>
          <p:spPr>
            <a:xfrm>
              <a:off x="4360486" y="3724863"/>
              <a:ext cx="3523743" cy="30777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400" b="1" cap="none" spc="0" dirty="0">
                  <a:ln w="76200"/>
                  <a:solidFill>
                    <a:srgbClr val="C00000"/>
                  </a:solidFill>
                  <a:latin typeface="Stencil" pitchFamily="82" charset="77"/>
                  <a:cs typeface="PHOSPHATE INLINE" panose="02000506050000020004" pitchFamily="2" charset="77"/>
                </a:rPr>
                <a:t>M</a:t>
              </a:r>
              <a:r>
                <a:rPr lang="en-US" altLang="zh-CN" sz="1000" b="1" cap="none" spc="0" dirty="0">
                  <a:ln w="76200"/>
                  <a:solidFill>
                    <a:srgbClr val="C00000"/>
                  </a:solidFill>
                  <a:latin typeface="Stencil" pitchFamily="82" charset="77"/>
                  <a:cs typeface="PHOSPHATE INLINE" panose="02000506050000020004" pitchFamily="2" charset="77"/>
                </a:rPr>
                <a:t>achine</a:t>
              </a:r>
              <a:r>
                <a:rPr lang="en-US" altLang="zh-CN" sz="1200" b="1" cap="none" spc="0" dirty="0">
                  <a:ln w="76200"/>
                  <a:solidFill>
                    <a:srgbClr val="C00000"/>
                  </a:solidFill>
                  <a:latin typeface="Stencil" pitchFamily="82" charset="77"/>
                  <a:cs typeface="PHOSPHATE INLINE" panose="02000506050000020004" pitchFamily="2" charset="77"/>
                </a:rPr>
                <a:t> </a:t>
              </a:r>
              <a:r>
                <a:rPr lang="en-US" altLang="zh-CN" sz="1400" b="1" cap="none" spc="0" dirty="0">
                  <a:ln w="76200"/>
                  <a:solidFill>
                    <a:srgbClr val="C00000"/>
                  </a:solidFill>
                  <a:latin typeface="Stencil" pitchFamily="82" charset="77"/>
                  <a:cs typeface="PHOSPHATE INLINE" panose="02000506050000020004" pitchFamily="2" charset="77"/>
                </a:rPr>
                <a:t>i</a:t>
              </a:r>
              <a:r>
                <a:rPr lang="en-US" altLang="zh-CN" sz="1000" b="1" cap="none" spc="0" dirty="0">
                  <a:ln w="76200"/>
                  <a:solidFill>
                    <a:srgbClr val="C00000"/>
                  </a:solidFill>
                  <a:latin typeface="Stencil" pitchFamily="82" charset="77"/>
                  <a:cs typeface="PHOSPHATE INLINE" panose="02000506050000020004" pitchFamily="2" charset="77"/>
                </a:rPr>
                <a:t>ntelligence </a:t>
              </a:r>
              <a:r>
                <a:rPr lang="en-US" altLang="zh-CN" sz="1200" b="1" dirty="0">
                  <a:ln w="76200"/>
                  <a:solidFill>
                    <a:srgbClr val="C00000"/>
                  </a:solidFill>
                  <a:latin typeface="Stencil" pitchFamily="82" charset="77"/>
                  <a:cs typeface="PHOSPHATE INLINE" panose="02000506050000020004" pitchFamily="2" charset="77"/>
                </a:rPr>
                <a:t> </a:t>
              </a:r>
              <a:r>
                <a:rPr lang="en-US" sz="1000" b="1" cap="none" spc="0" dirty="0">
                  <a:ln w="76200"/>
                  <a:latin typeface="Stencil" pitchFamily="82" charset="77"/>
                  <a:cs typeface="PHOSPHATE INLINE" panose="02000506050000020004" pitchFamily="2" charset="77"/>
                </a:rPr>
                <a:t>In</a:t>
              </a:r>
              <a:r>
                <a:rPr lang="en-US" sz="1200" b="1" cap="none" spc="0" dirty="0">
                  <a:ln w="76200"/>
                  <a:latin typeface="Stencil" pitchFamily="82" charset="77"/>
                  <a:cs typeface="PHOSPHATE INLINE" panose="02000506050000020004" pitchFamily="2" charset="77"/>
                </a:rPr>
                <a:t> </a:t>
              </a:r>
              <a:r>
                <a:rPr lang="en-US" sz="1400" b="1" cap="none" spc="0" dirty="0">
                  <a:ln w="76200"/>
                  <a:latin typeface="Stencil" pitchFamily="82" charset="77"/>
                  <a:cs typeface="PHOSPHATE INLINE" panose="02000506050000020004" pitchFamily="2" charset="77"/>
                </a:rPr>
                <a:t>n</a:t>
              </a:r>
              <a:r>
                <a:rPr lang="en-US" sz="1000" b="1" cap="none" spc="0" dirty="0">
                  <a:ln w="76200"/>
                  <a:latin typeface="Stencil" pitchFamily="82" charset="77"/>
                  <a:cs typeface="PHOSPHATE INLINE" panose="02000506050000020004" pitchFamily="2" charset="77"/>
                </a:rPr>
                <a:t>euro</a:t>
              </a:r>
              <a:r>
                <a:rPr lang="en-US" sz="1400" b="1" cap="none" spc="0" dirty="0">
                  <a:ln w="76200"/>
                  <a:latin typeface="Stencil" pitchFamily="82" charset="77"/>
                  <a:cs typeface="PHOSPHATE INLINE" panose="02000506050000020004" pitchFamily="2" charset="77"/>
                </a:rPr>
                <a:t>i</a:t>
              </a:r>
              <a:r>
                <a:rPr lang="en-US" sz="1000" b="1" cap="none" spc="0" dirty="0">
                  <a:ln w="76200"/>
                  <a:latin typeface="Stencil" pitchFamily="82" charset="77"/>
                  <a:cs typeface="PHOSPHATE INLINE" panose="02000506050000020004" pitchFamily="2" charset="77"/>
                </a:rPr>
                <a:t>maging</a:t>
              </a:r>
              <a:endParaRPr lang="en-US" sz="800" b="1" cap="none" spc="0" dirty="0">
                <a:ln w="76200"/>
                <a:latin typeface="Stencil" pitchFamily="82" charset="77"/>
                <a:cs typeface="PHOSPHATE INLINE" panose="02000506050000020004" pitchFamily="2" charset="77"/>
              </a:endParaRPr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C15FF267-CD1D-6E33-07DA-ACE17FBAE3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93"/>
          <a:stretch/>
        </p:blipFill>
        <p:spPr bwMode="auto">
          <a:xfrm>
            <a:off x="4946581" y="1789755"/>
            <a:ext cx="1126971" cy="114001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6A64B6B-03AA-8EBB-E6DA-544CC9A1D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3" b="7118"/>
          <a:stretch/>
        </p:blipFill>
        <p:spPr bwMode="auto">
          <a:xfrm>
            <a:off x="3638381" y="3272661"/>
            <a:ext cx="1139313" cy="114213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F3AE1F8F-DE4C-6677-779D-3F68CE9498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02"/>
          <a:stretch/>
        </p:blipFill>
        <p:spPr bwMode="auto">
          <a:xfrm>
            <a:off x="6297047" y="3268840"/>
            <a:ext cx="1164246" cy="116712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F09197DE-9195-CB24-D717-4D43C6210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0"/>
          <a:stretch/>
        </p:blipFill>
        <p:spPr bwMode="auto">
          <a:xfrm>
            <a:off x="4955879" y="3268841"/>
            <a:ext cx="1139314" cy="114001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My Photo">
            <a:extLst>
              <a:ext uri="{FF2B5EF4-FFF2-40B4-BE49-F238E27FC236}">
                <a16:creationId xmlns:a16="http://schemas.microsoft.com/office/drawing/2014/main" id="{6AC50800-4B70-C7FC-79EB-63643BFF2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047" y="1742434"/>
            <a:ext cx="1200867" cy="116712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E2EF5D-FD71-C1FF-FF38-596EF6AFB492}"/>
              </a:ext>
            </a:extLst>
          </p:cNvPr>
          <p:cNvSpPr txBox="1"/>
          <p:nvPr/>
        </p:nvSpPr>
        <p:spPr>
          <a:xfrm>
            <a:off x="3726523" y="2867800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Camila González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EEB7E2-5531-4437-5CF5-7A7AD14CF3D5}"/>
              </a:ext>
            </a:extLst>
          </p:cNvPr>
          <p:cNvSpPr txBox="1"/>
          <p:nvPr/>
        </p:nvSpPr>
        <p:spPr>
          <a:xfrm>
            <a:off x="5173516" y="2895486"/>
            <a:ext cx="704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Yixin Wang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7965C3-F268-3EE1-2010-24B2B0E3E4B6}"/>
              </a:ext>
            </a:extLst>
          </p:cNvPr>
          <p:cNvSpPr txBox="1"/>
          <p:nvPr/>
        </p:nvSpPr>
        <p:spPr>
          <a:xfrm>
            <a:off x="6441379" y="4435967"/>
            <a:ext cx="8178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Edith Sullivan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1CD001-CAAC-0A2C-88FD-7A1820496862}"/>
              </a:ext>
            </a:extLst>
          </p:cNvPr>
          <p:cNvSpPr txBox="1"/>
          <p:nvPr/>
        </p:nvSpPr>
        <p:spPr>
          <a:xfrm>
            <a:off x="3726729" y="4408860"/>
            <a:ext cx="10518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Adolf </a:t>
            </a:r>
            <a:r>
              <a:rPr lang="en-US" sz="900" dirty="0" err="1"/>
              <a:t>Pfefferbaum</a:t>
            </a:r>
            <a:endParaRPr lang="en-US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E6B424-3094-DC9A-A087-5D61931A5E69}"/>
              </a:ext>
            </a:extLst>
          </p:cNvPr>
          <p:cNvSpPr txBox="1"/>
          <p:nvPr/>
        </p:nvSpPr>
        <p:spPr>
          <a:xfrm>
            <a:off x="5132228" y="4435967"/>
            <a:ext cx="6751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Kilian Pohl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5ED2D1-D880-05D7-C605-3A9E2522873B}"/>
              </a:ext>
            </a:extLst>
          </p:cNvPr>
          <p:cNvSpPr txBox="1"/>
          <p:nvPr/>
        </p:nvSpPr>
        <p:spPr>
          <a:xfrm>
            <a:off x="6485442" y="2914963"/>
            <a:ext cx="7280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Ehsan Adeli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FDF199-AD5A-CD5C-592E-C5145B7C5A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3317" y="153348"/>
            <a:ext cx="1356137" cy="1462378"/>
          </a:xfrm>
          <a:prstGeom prst="rect">
            <a:avLst/>
          </a:prstGeom>
        </p:spPr>
      </p:pic>
      <p:pic>
        <p:nvPicPr>
          <p:cNvPr id="39938" name="Picture 2" descr="Magdalini Paschali">
            <a:extLst>
              <a:ext uri="{FF2B5EF4-FFF2-40B4-BE49-F238E27FC236}">
                <a16:creationId xmlns:a16="http://schemas.microsoft.com/office/drawing/2014/main" id="{AA16557D-F41B-3038-15C2-263E75147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166" y="1789755"/>
            <a:ext cx="1140019" cy="1140019"/>
          </a:xfrm>
          <a:prstGeom prst="ellipse">
            <a:avLst/>
          </a:prstGeom>
          <a:ln w="3175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Sabuncu Lab">
            <a:extLst>
              <a:ext uri="{FF2B5EF4-FFF2-40B4-BE49-F238E27FC236}">
                <a16:creationId xmlns:a16="http://schemas.microsoft.com/office/drawing/2014/main" id="{21B0439D-D0CE-07BD-1D06-0ED2EE897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92"/>
          <a:stretch>
            <a:fillRect/>
          </a:stretch>
        </p:blipFill>
        <p:spPr bwMode="auto">
          <a:xfrm>
            <a:off x="7670930" y="3300773"/>
            <a:ext cx="1191395" cy="116712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heejong-kim (Heejong Kim) · GitHub">
            <a:extLst>
              <a:ext uri="{FF2B5EF4-FFF2-40B4-BE49-F238E27FC236}">
                <a16:creationId xmlns:a16="http://schemas.microsoft.com/office/drawing/2014/main" id="{AE1EA2F5-C288-B92B-614A-6E0D84A1B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930" y="214742"/>
            <a:ext cx="1105731" cy="110573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Amy Kuceyeski | WiDS Worldwide">
            <a:extLst>
              <a:ext uri="{FF2B5EF4-FFF2-40B4-BE49-F238E27FC236}">
                <a16:creationId xmlns:a16="http://schemas.microsoft.com/office/drawing/2014/main" id="{F469E4CD-554A-32CC-7525-7209F3027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09" y="1742434"/>
            <a:ext cx="1147928" cy="115305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D1CE07-8C42-80A0-6617-BCC2859C4EFC}"/>
              </a:ext>
            </a:extLst>
          </p:cNvPr>
          <p:cNvSpPr txBox="1"/>
          <p:nvPr/>
        </p:nvSpPr>
        <p:spPr>
          <a:xfrm>
            <a:off x="7821413" y="2916223"/>
            <a:ext cx="8851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Amy </a:t>
            </a:r>
            <a:r>
              <a:rPr lang="en-US" sz="900" dirty="0" err="1"/>
              <a:t>Kuceyeski</a:t>
            </a:r>
            <a:endParaRPr lang="en-US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A18AD0-59EC-7DE3-B299-417A165D7646}"/>
              </a:ext>
            </a:extLst>
          </p:cNvPr>
          <p:cNvSpPr txBox="1"/>
          <p:nvPr/>
        </p:nvSpPr>
        <p:spPr>
          <a:xfrm>
            <a:off x="7873510" y="1407700"/>
            <a:ext cx="7809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Heejong</a:t>
            </a:r>
            <a:r>
              <a:rPr lang="en-US" sz="900" dirty="0"/>
              <a:t> Kim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441454-4D25-56EB-CFA9-62AC4A148D8C}"/>
              </a:ext>
            </a:extLst>
          </p:cNvPr>
          <p:cNvSpPr txBox="1"/>
          <p:nvPr/>
        </p:nvSpPr>
        <p:spPr>
          <a:xfrm>
            <a:off x="7886952" y="4452946"/>
            <a:ext cx="8451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Mert </a:t>
            </a:r>
            <a:r>
              <a:rPr lang="en-US" sz="900" dirty="0" err="1"/>
              <a:t>Sabuncu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15912903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D3CB9-ABF8-5687-5EE6-5A1B74E1B1C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8187AF-1A4B-194F-0E0C-35E9F399422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304925-470D-6664-B4A2-0404CFEDAB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4A3C8D2-1AC7-6256-E078-B84B1BDFFB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" r="9451" b="23832"/>
          <a:stretch/>
        </p:blipFill>
        <p:spPr bwMode="auto">
          <a:xfrm>
            <a:off x="3085753" y="830464"/>
            <a:ext cx="5429597" cy="363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7">
            <a:extLst>
              <a:ext uri="{FF2B5EF4-FFF2-40B4-BE49-F238E27FC236}">
                <a16:creationId xmlns:a16="http://schemas.microsoft.com/office/drawing/2014/main" id="{219F4B42-3E8B-A7FA-CE17-C7A9EB0A6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4"/>
            <a:ext cx="7886700" cy="655110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Aptos" panose="020B0004020202020204" pitchFamily="34" charset="0"/>
              </a:rPr>
              <a:t>Neuroimaging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Nowadays</a:t>
            </a:r>
            <a:endParaRPr lang="en-US" sz="3000" b="1" dirty="0">
              <a:latin typeface="Aptos" panose="020B0004020202020204" pitchFamily="34" charset="0"/>
            </a:endParaRPr>
          </a:p>
        </p:txBody>
      </p:sp>
      <p:pic>
        <p:nvPicPr>
          <p:cNvPr id="9218" name="Picture 2" descr="1.5T MRI Scanner - Siemens Healthineers USA">
            <a:extLst>
              <a:ext uri="{FF2B5EF4-FFF2-40B4-BE49-F238E27FC236}">
                <a16:creationId xmlns:a16="http://schemas.microsoft.com/office/drawing/2014/main" id="{3E161F63-5E04-979D-238B-532B1C13C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" y="1520118"/>
            <a:ext cx="2624328" cy="196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76708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C4E93-FB5D-36E2-EFD7-D358428BA73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657616" y="4690657"/>
            <a:ext cx="3684626" cy="274637"/>
          </a:xfrm>
        </p:spPr>
        <p:txBody>
          <a:bodyPr/>
          <a:lstStyle/>
          <a:p>
            <a:pPr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Machine Learning for Neuroimaging - Autumn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C9887-3798-D2E4-DA04-0B8F6D32CEC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04800" y="4690657"/>
            <a:ext cx="703263" cy="274637"/>
          </a:xfrm>
        </p:spPr>
        <p:txBody>
          <a:bodyPr/>
          <a:lstStyle/>
          <a:p>
            <a:fld id="{06208400-CD84-4BE8-884C-8399CE95F341}" type="slidenum"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76B6A4-CCE3-2E9B-95F6-FB8E7616103B}"/>
              </a:ext>
            </a:extLst>
          </p:cNvPr>
          <p:cNvSpPr txBox="1"/>
          <p:nvPr/>
        </p:nvSpPr>
        <p:spPr>
          <a:xfrm>
            <a:off x="7337342" y="3170462"/>
            <a:ext cx="652743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wired.com</a:t>
            </a:r>
          </a:p>
        </p:txBody>
      </p:sp>
      <p:pic>
        <p:nvPicPr>
          <p:cNvPr id="2" name="Picture 4" descr="BlackBoxV2-cropV2">
            <a:extLst>
              <a:ext uri="{FF2B5EF4-FFF2-40B4-BE49-F238E27FC236}">
                <a16:creationId xmlns:a16="http://schemas.microsoft.com/office/drawing/2014/main" id="{F22648E1-C429-E329-A07E-91BEDFEBD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5" y="831850"/>
            <a:ext cx="5723468" cy="3556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Images">
            <a:extLst>
              <a:ext uri="{FF2B5EF4-FFF2-40B4-BE49-F238E27FC236}">
                <a16:creationId xmlns:a16="http://schemas.microsoft.com/office/drawing/2014/main" id="{6ED9BF88-5A4E-B443-FF6B-D6642394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46" y="1317583"/>
            <a:ext cx="2508334" cy="250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57A7A7C6-3AEE-2550-996B-9B2735E0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4"/>
            <a:ext cx="7886700" cy="655110"/>
          </a:xfrm>
        </p:spPr>
        <p:txBody>
          <a:bodyPr>
            <a:normAutofit/>
          </a:bodyPr>
          <a:lstStyle/>
          <a:p>
            <a:r>
              <a:rPr lang="en-US" altLang="zh-CN" sz="3000" b="1" dirty="0">
                <a:latin typeface="Aptos" panose="020B0004020202020204" pitchFamily="34" charset="0"/>
              </a:rPr>
              <a:t>Structural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MRI</a:t>
            </a:r>
            <a:endParaRPr lang="en-US" sz="30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50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DDA7CE-DB35-227E-D8C5-F7BE5428753E}"/>
              </a:ext>
            </a:extLst>
          </p:cNvPr>
          <p:cNvSpPr txBox="1"/>
          <p:nvPr/>
        </p:nvSpPr>
        <p:spPr>
          <a:xfrm>
            <a:off x="579235" y="838847"/>
            <a:ext cx="814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consumes more oxygen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causes more blood flow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FBC181-792B-2A0D-1B33-BEA64ED9C7DC}"/>
              </a:ext>
            </a:extLst>
          </p:cNvPr>
          <p:cNvGrpSpPr/>
          <p:nvPr/>
        </p:nvGrpSpPr>
        <p:grpSpPr>
          <a:xfrm>
            <a:off x="352864" y="1274086"/>
            <a:ext cx="6011333" cy="1589214"/>
            <a:chOff x="744742" y="1766954"/>
            <a:chExt cx="7646471" cy="19021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4E6985-C853-6AEE-0D21-928C35298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742" y="1766954"/>
              <a:ext cx="1363288" cy="1387346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AF6BDBC-54F8-8291-DAE4-421CCD1455B5}"/>
                </a:ext>
              </a:extLst>
            </p:cNvPr>
            <p:cNvCxnSpPr>
              <a:cxnSpLocks/>
            </p:cNvCxnSpPr>
            <p:nvPr/>
          </p:nvCxnSpPr>
          <p:spPr>
            <a:xfrm>
              <a:off x="940401" y="3253391"/>
              <a:ext cx="7419208" cy="61848"/>
            </a:xfrm>
            <a:prstGeom prst="straightConnector1">
              <a:avLst/>
            </a:prstGeom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035C70-030F-896B-B20A-910E8091BDBF}"/>
                </a:ext>
              </a:extLst>
            </p:cNvPr>
            <p:cNvSpPr txBox="1"/>
            <p:nvPr/>
          </p:nvSpPr>
          <p:spPr>
            <a:xfrm>
              <a:off x="5006825" y="1917995"/>
              <a:ext cx="1146468" cy="840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5400">
                  <a:latin typeface="Arial" panose="020B0604020202020204" pitchFamily="34" charset="0"/>
                  <a:cs typeface="Arial" panose="020B0604020202020204" pitchFamily="34" charset="0"/>
                </a:rPr>
                <a:t>. . .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BFF12A-8EDA-457A-8844-5286C3A54ECD}"/>
                </a:ext>
              </a:extLst>
            </p:cNvPr>
            <p:cNvCxnSpPr/>
            <p:nvPr/>
          </p:nvCxnSpPr>
          <p:spPr>
            <a:xfrm>
              <a:off x="1508106" y="3115894"/>
              <a:ext cx="0" cy="294688"/>
            </a:xfrm>
            <a:prstGeom prst="line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F1CC1A-2AD3-98A8-E8B8-860F26DB639E}"/>
                </a:ext>
              </a:extLst>
            </p:cNvPr>
            <p:cNvSpPr txBox="1"/>
            <p:nvPr/>
          </p:nvSpPr>
          <p:spPr>
            <a:xfrm>
              <a:off x="1247753" y="3410582"/>
              <a:ext cx="510076" cy="258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A1A2AD7-CF28-1217-58EF-C0DE4892BFA6}"/>
                </a:ext>
              </a:extLst>
            </p:cNvPr>
            <p:cNvCxnSpPr/>
            <p:nvPr/>
          </p:nvCxnSpPr>
          <p:spPr>
            <a:xfrm>
              <a:off x="3198951" y="3115894"/>
              <a:ext cx="0" cy="294688"/>
            </a:xfrm>
            <a:prstGeom prst="line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59C879-E07F-51E3-DDE6-7E4EEDAE12BA}"/>
                </a:ext>
              </a:extLst>
            </p:cNvPr>
            <p:cNvSpPr txBox="1"/>
            <p:nvPr/>
          </p:nvSpPr>
          <p:spPr>
            <a:xfrm>
              <a:off x="2925596" y="3410582"/>
              <a:ext cx="551754" cy="258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2 sec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421AF1-774E-C89B-EB00-B31B4B028777}"/>
                </a:ext>
              </a:extLst>
            </p:cNvPr>
            <p:cNvCxnSpPr/>
            <p:nvPr/>
          </p:nvCxnSpPr>
          <p:spPr>
            <a:xfrm>
              <a:off x="7705566" y="3137564"/>
              <a:ext cx="0" cy="294688"/>
            </a:xfrm>
            <a:prstGeom prst="line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15D852-FFD7-69E0-0F98-53B9F1111358}"/>
                </a:ext>
              </a:extLst>
            </p:cNvPr>
            <p:cNvSpPr txBox="1"/>
            <p:nvPr/>
          </p:nvSpPr>
          <p:spPr>
            <a:xfrm>
              <a:off x="7384537" y="3410582"/>
              <a:ext cx="644728" cy="258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12 min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5F6B0AC-27E9-92F1-1889-1F2840F80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7307" y="1770516"/>
              <a:ext cx="1363288" cy="138734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AB1C7AD-C5CC-D319-E4AC-B347AE85C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7925" y="1772252"/>
              <a:ext cx="1363288" cy="1387346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F01A7E-B134-FAF8-BB83-A7BEDABB07A4}"/>
              </a:ext>
            </a:extLst>
          </p:cNvPr>
          <p:cNvGrpSpPr/>
          <p:nvPr/>
        </p:nvGrpSpPr>
        <p:grpSpPr>
          <a:xfrm>
            <a:off x="930640" y="1910091"/>
            <a:ext cx="5149009" cy="150062"/>
            <a:chOff x="1578280" y="2481525"/>
            <a:chExt cx="5149009" cy="15006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48F04D3-2845-4533-4452-5E7E6A36AD4F}"/>
                </a:ext>
              </a:extLst>
            </p:cNvPr>
            <p:cNvSpPr/>
            <p:nvPr/>
          </p:nvSpPr>
          <p:spPr>
            <a:xfrm>
              <a:off x="1578280" y="2481525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74DA648-06B6-0B31-8EC9-DB8E549BCADF}"/>
                </a:ext>
              </a:extLst>
            </p:cNvPr>
            <p:cNvSpPr/>
            <p:nvPr/>
          </p:nvSpPr>
          <p:spPr>
            <a:xfrm>
              <a:off x="3011605" y="2494231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A37AF8F-8ED2-1DC9-6A59-F3C5C83F74AE}"/>
                </a:ext>
              </a:extLst>
            </p:cNvPr>
            <p:cNvSpPr/>
            <p:nvPr/>
          </p:nvSpPr>
          <p:spPr>
            <a:xfrm>
              <a:off x="6590129" y="2494427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E32C419-6716-6629-1392-BAB6FB07C7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76637" y="4732338"/>
            <a:ext cx="4591523" cy="274637"/>
          </a:xfrm>
        </p:spPr>
        <p:txBody>
          <a:bodyPr/>
          <a:lstStyle/>
          <a:p>
            <a:pPr>
              <a:defRPr/>
            </a:pPr>
            <a:r>
              <a:rPr lang="en-US"/>
              <a:t>Machine Learning for Neuroimaging – Autumn 2024 – Session 11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149A7E5B-2ABB-1DE4-B8E1-0D4537FD24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04800" y="4732338"/>
            <a:ext cx="703263" cy="274637"/>
          </a:xfrm>
        </p:spPr>
        <p:txBody>
          <a:bodyPr/>
          <a:lstStyle/>
          <a:p>
            <a:fld id="{06208400-CD84-4BE8-884C-8399CE95F341}" type="slidenum">
              <a:rPr lang="en-US" altLang="en-US" smtClean="0"/>
              <a:pPr/>
              <a:t>8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BA9FE2-A63A-1321-24A2-562BE69A1AAB}"/>
              </a:ext>
            </a:extLst>
          </p:cNvPr>
          <p:cNvGrpSpPr/>
          <p:nvPr/>
        </p:nvGrpSpPr>
        <p:grpSpPr>
          <a:xfrm>
            <a:off x="6985529" y="1536214"/>
            <a:ext cx="1545083" cy="773165"/>
            <a:chOff x="5679741" y="11446705"/>
            <a:chExt cx="2214534" cy="880885"/>
          </a:xfrm>
        </p:grpSpPr>
        <p:pic>
          <p:nvPicPr>
            <p:cNvPr id="8" name="图片 3">
              <a:extLst>
                <a:ext uri="{FF2B5EF4-FFF2-40B4-BE49-F238E27FC236}">
                  <a16:creationId xmlns:a16="http://schemas.microsoft.com/office/drawing/2014/main" id="{07E5D511-9431-7C2C-A894-E862E0FAA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5536" y="11508149"/>
              <a:ext cx="2122945" cy="818431"/>
            </a:xfrm>
            <a:prstGeom prst="rect">
              <a:avLst/>
            </a:prstGeom>
          </p:spPr>
        </p:pic>
        <p:cxnSp>
          <p:nvCxnSpPr>
            <p:cNvPr id="9" name="直接箭头连接符 17">
              <a:extLst>
                <a:ext uri="{FF2B5EF4-FFF2-40B4-BE49-F238E27FC236}">
                  <a16:creationId xmlns:a16="http://schemas.microsoft.com/office/drawing/2014/main" id="{5D078B22-6B69-1F83-1CEC-18FEE6F36380}"/>
                </a:ext>
              </a:extLst>
            </p:cNvPr>
            <p:cNvCxnSpPr/>
            <p:nvPr/>
          </p:nvCxnSpPr>
          <p:spPr bwMode="auto">
            <a:xfrm flipH="1" flipV="1">
              <a:off x="5696007" y="11446705"/>
              <a:ext cx="11057" cy="88088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直接箭头连接符 95">
              <a:extLst>
                <a:ext uri="{FF2B5EF4-FFF2-40B4-BE49-F238E27FC236}">
                  <a16:creationId xmlns:a16="http://schemas.microsoft.com/office/drawing/2014/main" id="{EB756635-E8CA-4F68-1ABE-05D4F6B6A504}"/>
                </a:ext>
              </a:extLst>
            </p:cNvPr>
            <p:cNvCxnSpPr/>
            <p:nvPr/>
          </p:nvCxnSpPr>
          <p:spPr bwMode="auto">
            <a:xfrm flipV="1">
              <a:off x="5679741" y="12293171"/>
              <a:ext cx="2214534" cy="310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56B58C5-38FC-37AC-9337-488CAE8A3CF7}"/>
              </a:ext>
            </a:extLst>
          </p:cNvPr>
          <p:cNvSpPr txBox="1"/>
          <p:nvPr/>
        </p:nvSpPr>
        <p:spPr>
          <a:xfrm>
            <a:off x="7582321" y="2309139"/>
            <a:ext cx="573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98B975-49DF-0A90-19C0-9BCD4D62DCC7}"/>
              </a:ext>
            </a:extLst>
          </p:cNvPr>
          <p:cNvCxnSpPr>
            <a:stCxn id="28" idx="7"/>
          </p:cNvCxnSpPr>
          <p:nvPr/>
        </p:nvCxnSpPr>
        <p:spPr>
          <a:xfrm flipV="1">
            <a:off x="6059562" y="1922797"/>
            <a:ext cx="719502" cy="202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F823976-59D9-7076-BA2E-86C1CCCA2C1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9235" y="3116306"/>
            <a:ext cx="1855239" cy="1385245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7A152ED2-23FD-3112-59EB-228A8C7B849D}"/>
              </a:ext>
            </a:extLst>
          </p:cNvPr>
          <p:cNvSpPr/>
          <p:nvPr/>
        </p:nvSpPr>
        <p:spPr>
          <a:xfrm>
            <a:off x="1614971" y="3416797"/>
            <a:ext cx="119062" cy="1261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D3ECC04-99FE-80C7-6E10-BB776EC348FC}"/>
              </a:ext>
            </a:extLst>
          </p:cNvPr>
          <p:cNvSpPr/>
          <p:nvPr/>
        </p:nvSpPr>
        <p:spPr>
          <a:xfrm>
            <a:off x="2122971" y="3993290"/>
            <a:ext cx="119062" cy="1261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7C77D7D-F2BD-9235-B198-2F445D8A33EF}"/>
              </a:ext>
            </a:extLst>
          </p:cNvPr>
          <p:cNvCxnSpPr>
            <a:stCxn id="32" idx="6"/>
          </p:cNvCxnSpPr>
          <p:nvPr/>
        </p:nvCxnSpPr>
        <p:spPr>
          <a:xfrm flipV="1">
            <a:off x="1734033" y="3416797"/>
            <a:ext cx="1002945" cy="630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00BBA4-EE70-6D3B-2A4B-E2A204B869B6}"/>
              </a:ext>
            </a:extLst>
          </p:cNvPr>
          <p:cNvCxnSpPr>
            <a:cxnSpLocks/>
          </p:cNvCxnSpPr>
          <p:nvPr/>
        </p:nvCxnSpPr>
        <p:spPr>
          <a:xfrm>
            <a:off x="2242033" y="4046810"/>
            <a:ext cx="1116498" cy="410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8DDF900-9A4F-4436-DBCE-883685D27890}"/>
              </a:ext>
            </a:extLst>
          </p:cNvPr>
          <p:cNvSpPr/>
          <p:nvPr/>
        </p:nvSpPr>
        <p:spPr>
          <a:xfrm>
            <a:off x="1356786" y="3417703"/>
            <a:ext cx="370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BF7CEE-BBBE-7016-4BD8-E15344755793}"/>
              </a:ext>
            </a:extLst>
          </p:cNvPr>
          <p:cNvSpPr/>
          <p:nvPr/>
        </p:nvSpPr>
        <p:spPr>
          <a:xfrm>
            <a:off x="1917321" y="4062474"/>
            <a:ext cx="3577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B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E9F3FB-C15B-3A80-83F3-AFE247C97C57}"/>
              </a:ext>
            </a:extLst>
          </p:cNvPr>
          <p:cNvGrpSpPr/>
          <p:nvPr/>
        </p:nvGrpSpPr>
        <p:grpSpPr>
          <a:xfrm>
            <a:off x="2828073" y="3178736"/>
            <a:ext cx="867425" cy="391483"/>
            <a:chOff x="5679741" y="11446705"/>
            <a:chExt cx="2214534" cy="880885"/>
          </a:xfrm>
        </p:grpSpPr>
        <p:pic>
          <p:nvPicPr>
            <p:cNvPr id="39" name="图片 3">
              <a:extLst>
                <a:ext uri="{FF2B5EF4-FFF2-40B4-BE49-F238E27FC236}">
                  <a16:creationId xmlns:a16="http://schemas.microsoft.com/office/drawing/2014/main" id="{3C784E13-E8CE-F108-32F6-70E3653B5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5536" y="11508149"/>
              <a:ext cx="2122945" cy="818431"/>
            </a:xfrm>
            <a:prstGeom prst="rect">
              <a:avLst/>
            </a:prstGeom>
          </p:spPr>
        </p:pic>
        <p:cxnSp>
          <p:nvCxnSpPr>
            <p:cNvPr id="40" name="直接箭头连接符 17">
              <a:extLst>
                <a:ext uri="{FF2B5EF4-FFF2-40B4-BE49-F238E27FC236}">
                  <a16:creationId xmlns:a16="http://schemas.microsoft.com/office/drawing/2014/main" id="{1423C855-E732-DDEC-ED2B-536E27706303}"/>
                </a:ext>
              </a:extLst>
            </p:cNvPr>
            <p:cNvCxnSpPr/>
            <p:nvPr/>
          </p:nvCxnSpPr>
          <p:spPr bwMode="auto">
            <a:xfrm flipH="1" flipV="1">
              <a:off x="5696007" y="11446705"/>
              <a:ext cx="11057" cy="88088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直接箭头连接符 95">
              <a:extLst>
                <a:ext uri="{FF2B5EF4-FFF2-40B4-BE49-F238E27FC236}">
                  <a16:creationId xmlns:a16="http://schemas.microsoft.com/office/drawing/2014/main" id="{9DC32C35-6143-3F58-C516-28239F03CC5C}"/>
                </a:ext>
              </a:extLst>
            </p:cNvPr>
            <p:cNvCxnSpPr/>
            <p:nvPr/>
          </p:nvCxnSpPr>
          <p:spPr bwMode="auto">
            <a:xfrm flipV="1">
              <a:off x="5679741" y="12293171"/>
              <a:ext cx="2214534" cy="310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D48DB32-4C89-4BB4-CE62-2BE7D7F09CAF}"/>
              </a:ext>
            </a:extLst>
          </p:cNvPr>
          <p:cNvGrpSpPr/>
          <p:nvPr/>
        </p:nvGrpSpPr>
        <p:grpSpPr>
          <a:xfrm>
            <a:off x="3453967" y="3957516"/>
            <a:ext cx="867425" cy="391483"/>
            <a:chOff x="5679741" y="11446705"/>
            <a:chExt cx="2214534" cy="880885"/>
          </a:xfrm>
        </p:grpSpPr>
        <p:pic>
          <p:nvPicPr>
            <p:cNvPr id="43" name="图片 3">
              <a:extLst>
                <a:ext uri="{FF2B5EF4-FFF2-40B4-BE49-F238E27FC236}">
                  <a16:creationId xmlns:a16="http://schemas.microsoft.com/office/drawing/2014/main" id="{584427C2-127D-721B-15AE-D1547AC0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5537" y="11508151"/>
              <a:ext cx="2122945" cy="753710"/>
            </a:xfrm>
            <a:prstGeom prst="rect">
              <a:avLst/>
            </a:prstGeom>
          </p:spPr>
        </p:pic>
        <p:cxnSp>
          <p:nvCxnSpPr>
            <p:cNvPr id="44" name="直接箭头连接符 17">
              <a:extLst>
                <a:ext uri="{FF2B5EF4-FFF2-40B4-BE49-F238E27FC236}">
                  <a16:creationId xmlns:a16="http://schemas.microsoft.com/office/drawing/2014/main" id="{4023D829-E667-A5D7-C64F-B1F767FEC480}"/>
                </a:ext>
              </a:extLst>
            </p:cNvPr>
            <p:cNvCxnSpPr/>
            <p:nvPr/>
          </p:nvCxnSpPr>
          <p:spPr bwMode="auto">
            <a:xfrm flipH="1" flipV="1">
              <a:off x="5696007" y="11446705"/>
              <a:ext cx="11057" cy="88088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5" name="直接箭头连接符 95">
              <a:extLst>
                <a:ext uri="{FF2B5EF4-FFF2-40B4-BE49-F238E27FC236}">
                  <a16:creationId xmlns:a16="http://schemas.microsoft.com/office/drawing/2014/main" id="{E9EE8512-080B-514B-D1D0-378BA2C1EC8F}"/>
                </a:ext>
              </a:extLst>
            </p:cNvPr>
            <p:cNvCxnSpPr/>
            <p:nvPr/>
          </p:nvCxnSpPr>
          <p:spPr bwMode="auto">
            <a:xfrm flipV="1">
              <a:off x="5679741" y="12293171"/>
              <a:ext cx="2214534" cy="310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6AACFC5-0FEA-EC35-A6EC-9B417E87FE80}"/>
              </a:ext>
            </a:extLst>
          </p:cNvPr>
          <p:cNvSpPr txBox="1"/>
          <p:nvPr/>
        </p:nvSpPr>
        <p:spPr>
          <a:xfrm>
            <a:off x="3701869" y="3256905"/>
            <a:ext cx="2250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BOLD signal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C5652-DD10-B8CC-B4F9-E7BF38F64C05}"/>
              </a:ext>
            </a:extLst>
          </p:cNvPr>
          <p:cNvSpPr txBox="1"/>
          <p:nvPr/>
        </p:nvSpPr>
        <p:spPr>
          <a:xfrm>
            <a:off x="4352655" y="4016095"/>
            <a:ext cx="2242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BOLD signal at 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4C7583-95F8-E0FD-228A-FA2EF8D122D8}"/>
              </a:ext>
            </a:extLst>
          </p:cNvPr>
          <p:cNvSpPr txBox="1"/>
          <p:nvPr/>
        </p:nvSpPr>
        <p:spPr>
          <a:xfrm>
            <a:off x="2953748" y="3512947"/>
            <a:ext cx="573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056B0E-013B-95D7-A11E-FCC9F95F9B66}"/>
              </a:ext>
            </a:extLst>
          </p:cNvPr>
          <p:cNvSpPr txBox="1"/>
          <p:nvPr/>
        </p:nvSpPr>
        <p:spPr>
          <a:xfrm>
            <a:off x="3659354" y="4318161"/>
            <a:ext cx="573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07ACC4-E249-FD3F-767F-C35B013EE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8" r="64450" b="11634"/>
          <a:stretch>
            <a:fillRect/>
          </a:stretch>
        </p:blipFill>
        <p:spPr bwMode="auto">
          <a:xfrm>
            <a:off x="6493247" y="3103904"/>
            <a:ext cx="1670103" cy="139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ight Arrow 56">
            <a:extLst>
              <a:ext uri="{FF2B5EF4-FFF2-40B4-BE49-F238E27FC236}">
                <a16:creationId xmlns:a16="http://schemas.microsoft.com/office/drawing/2014/main" id="{A48093A8-F971-EB22-27BF-DE0973BDCB38}"/>
              </a:ext>
            </a:extLst>
          </p:cNvPr>
          <p:cNvSpPr/>
          <p:nvPr/>
        </p:nvSpPr>
        <p:spPr>
          <a:xfrm>
            <a:off x="5685399" y="3625074"/>
            <a:ext cx="571433" cy="28692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Up-Down Arrow 57">
            <a:extLst>
              <a:ext uri="{FF2B5EF4-FFF2-40B4-BE49-F238E27FC236}">
                <a16:creationId xmlns:a16="http://schemas.microsoft.com/office/drawing/2014/main" id="{025D983E-5398-B3F9-3888-759681BAD089}"/>
              </a:ext>
            </a:extLst>
          </p:cNvPr>
          <p:cNvSpPr/>
          <p:nvPr/>
        </p:nvSpPr>
        <p:spPr>
          <a:xfrm>
            <a:off x="4840547" y="3580984"/>
            <a:ext cx="168394" cy="418809"/>
          </a:xfrm>
          <a:prstGeom prst="up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BE888F-9593-82E2-3ABD-BCA77DCA3245}"/>
              </a:ext>
            </a:extLst>
          </p:cNvPr>
          <p:cNvSpPr txBox="1"/>
          <p:nvPr/>
        </p:nvSpPr>
        <p:spPr>
          <a:xfrm>
            <a:off x="6419313" y="4378182"/>
            <a:ext cx="2728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Connectome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itle 7">
            <a:extLst>
              <a:ext uri="{FF2B5EF4-FFF2-40B4-BE49-F238E27FC236}">
                <a16:creationId xmlns:a16="http://schemas.microsoft.com/office/drawing/2014/main" id="{072D7876-AB94-20E1-3078-709F8AB8E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4"/>
            <a:ext cx="7886700" cy="655110"/>
          </a:xfrm>
        </p:spPr>
        <p:txBody>
          <a:bodyPr>
            <a:normAutofit/>
          </a:bodyPr>
          <a:lstStyle/>
          <a:p>
            <a:r>
              <a:rPr lang="en-US" altLang="zh-CN" sz="3000" b="1" dirty="0">
                <a:latin typeface="Aptos" panose="020B0004020202020204" pitchFamily="34" charset="0"/>
              </a:rPr>
              <a:t>Functional</a:t>
            </a:r>
            <a:r>
              <a:rPr lang="zh-CN" altLang="en-US" sz="3000" b="1" dirty="0">
                <a:latin typeface="Aptos" panose="020B0004020202020204" pitchFamily="34" charset="0"/>
              </a:rPr>
              <a:t> </a:t>
            </a:r>
            <a:r>
              <a:rPr lang="en-US" altLang="zh-CN" sz="3000" b="1" dirty="0">
                <a:latin typeface="Aptos" panose="020B0004020202020204" pitchFamily="34" charset="0"/>
              </a:rPr>
              <a:t>MRI</a:t>
            </a:r>
            <a:endParaRPr lang="en-US" sz="30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051595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9594-8118-A8C9-E183-75F0E2E18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16CBC-9795-13DB-1FCF-C7F97F7BAF6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Q. Zhao, qiz4006@med.cornell.edu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1076E5-06B3-96C9-F7AF-81641F0C847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36C8EF-948B-684B-A329-2D9439AC425A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DD41C3-C03B-AFAA-AE86-195F1DAFF5C3}"/>
              </a:ext>
            </a:extLst>
          </p:cNvPr>
          <p:cNvSpPr txBox="1"/>
          <p:nvPr/>
        </p:nvSpPr>
        <p:spPr>
          <a:xfrm>
            <a:off x="875983" y="2575617"/>
            <a:ext cx="2112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ptos" panose="020B0004020202020204" pitchFamily="34" charset="0"/>
              </a:rPr>
              <a:t>Brain-Behavior</a:t>
            </a:r>
            <a:r>
              <a:rPr lang="zh-CN" altLang="en-US" sz="1000" dirty="0">
                <a:latin typeface="Aptos" panose="020B0004020202020204" pitchFamily="34" charset="0"/>
              </a:rPr>
              <a:t> </a:t>
            </a:r>
            <a:r>
              <a:rPr lang="en-US" altLang="zh-CN" sz="1000" dirty="0">
                <a:latin typeface="Aptos" panose="020B0004020202020204" pitchFamily="34" charset="0"/>
              </a:rPr>
              <a:t>Mapping</a:t>
            </a:r>
            <a:endParaRPr lang="en-US" sz="1000" dirty="0">
              <a:latin typeface="Aptos" panose="020B0004020202020204" pitchFamily="34" charset="0"/>
            </a:endParaRPr>
          </a:p>
        </p:txBody>
      </p:sp>
      <p:pic>
        <p:nvPicPr>
          <p:cNvPr id="2050" name="Picture 2" descr="The New Map Of The Brain">
            <a:extLst>
              <a:ext uri="{FF2B5EF4-FFF2-40B4-BE49-F238E27FC236}">
                <a16:creationId xmlns:a16="http://schemas.microsoft.com/office/drawing/2014/main" id="{8D18A1A8-D35E-1489-3CDF-4219FD75D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8" y="1978929"/>
            <a:ext cx="999141" cy="65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euroscience and Montessori Education: A Deep Dive into Early Brain  Development with Dayami Rodriguez at the Royal Palm Montessori Academy -  DownBeach">
            <a:extLst>
              <a:ext uri="{FF2B5EF4-FFF2-40B4-BE49-F238E27FC236}">
                <a16:creationId xmlns:a16="http://schemas.microsoft.com/office/drawing/2014/main" id="{2BD7202B-052B-8F69-2917-89A71E7F2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5CC2A8"/>
              </a:clrFrom>
              <a:clrTo>
                <a:srgbClr val="5CC2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61" y="2629449"/>
            <a:ext cx="1639496" cy="11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1778D1-1143-1F2E-0FD1-E2E33AB9E78D}"/>
              </a:ext>
            </a:extLst>
          </p:cNvPr>
          <p:cNvSpPr txBox="1"/>
          <p:nvPr/>
        </p:nvSpPr>
        <p:spPr>
          <a:xfrm>
            <a:off x="898677" y="3556154"/>
            <a:ext cx="21125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Aptos" panose="020B0004020202020204" pitchFamily="34" charset="0"/>
              </a:rPr>
              <a:t>Developmental</a:t>
            </a:r>
            <a:r>
              <a:rPr lang="zh-CN" altLang="en-US" sz="1000" dirty="0">
                <a:latin typeface="Aptos" panose="020B0004020202020204" pitchFamily="34" charset="0"/>
              </a:rPr>
              <a:t> </a:t>
            </a:r>
            <a:r>
              <a:rPr lang="en-US" altLang="zh-CN" sz="1000" dirty="0">
                <a:latin typeface="Aptos" panose="020B0004020202020204" pitchFamily="34" charset="0"/>
              </a:rPr>
              <a:t>Neuroscience</a:t>
            </a:r>
            <a:endParaRPr lang="en-US" sz="1000" dirty="0">
              <a:latin typeface="Aptos" panose="020B0004020202020204" pitchFamily="34" charset="0"/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8C5C48AE-1CFC-6FC6-30DC-C250E108B8FD}"/>
              </a:ext>
            </a:extLst>
          </p:cNvPr>
          <p:cNvSpPr/>
          <p:nvPr/>
        </p:nvSpPr>
        <p:spPr>
          <a:xfrm>
            <a:off x="569528" y="488625"/>
            <a:ext cx="4002471" cy="493986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Preclinical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Neuroimaging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FB4936ED-1996-87FF-BC61-B1E724A12806}"/>
              </a:ext>
            </a:extLst>
          </p:cNvPr>
          <p:cNvSpPr/>
          <p:nvPr/>
        </p:nvSpPr>
        <p:spPr>
          <a:xfrm>
            <a:off x="4332232" y="488625"/>
            <a:ext cx="4002471" cy="493986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Clinical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Neuroimaging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4" name="Picture 6" descr="Managing Your Mental Health | Holy ...">
            <a:extLst>
              <a:ext uri="{FF2B5EF4-FFF2-40B4-BE49-F238E27FC236}">
                <a16:creationId xmlns:a16="http://schemas.microsoft.com/office/drawing/2014/main" id="{95629ED1-82B0-FE26-0255-9E94149B7501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26" y="2174875"/>
            <a:ext cx="837653" cy="83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2D0F3E-7818-0FF6-EEB8-DBAB7ADF8903}"/>
              </a:ext>
            </a:extLst>
          </p:cNvPr>
          <p:cNvSpPr txBox="1"/>
          <p:nvPr/>
        </p:nvSpPr>
        <p:spPr>
          <a:xfrm>
            <a:off x="2338143" y="2961244"/>
            <a:ext cx="11613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Aptos" panose="020B0004020202020204" pitchFamily="34" charset="0"/>
              </a:rPr>
              <a:t>Neuropsychiatry</a:t>
            </a:r>
            <a:endParaRPr lang="en-US" sz="1000" dirty="0">
              <a:latin typeface="Aptos" panose="020B0004020202020204" pitchFamily="34" charset="0"/>
            </a:endParaRPr>
          </a:p>
        </p:txBody>
      </p:sp>
      <p:pic>
        <p:nvPicPr>
          <p:cNvPr id="2056" name="Picture 8" descr="Artificial Intelligence AI icon SVG Vector &amp; PNG Free Download | UXWing">
            <a:extLst>
              <a:ext uri="{FF2B5EF4-FFF2-40B4-BE49-F238E27FC236}">
                <a16:creationId xmlns:a16="http://schemas.microsoft.com/office/drawing/2014/main" id="{02E8DB5F-ABA5-EECE-D757-FF7F6084A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48" y="1379276"/>
            <a:ext cx="689741" cy="70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reer as a Neuroscientist - Eligibility, Jobs, Salary | iDreamCareer">
            <a:extLst>
              <a:ext uri="{FF2B5EF4-FFF2-40B4-BE49-F238E27FC236}">
                <a16:creationId xmlns:a16="http://schemas.microsoft.com/office/drawing/2014/main" id="{DE735993-9684-9499-402D-6CEFB6281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2" t="30141" r="33584" b="9501"/>
          <a:stretch>
            <a:fillRect/>
          </a:stretch>
        </p:blipFill>
        <p:spPr bwMode="auto">
          <a:xfrm>
            <a:off x="3640601" y="3850879"/>
            <a:ext cx="621268" cy="70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127+ Thousand Patient Cartoon Royalty-Free Images, Stock Photos &amp; Pictures  | Shutterstock">
            <a:extLst>
              <a:ext uri="{FF2B5EF4-FFF2-40B4-BE49-F238E27FC236}">
                <a16:creationId xmlns:a16="http://schemas.microsoft.com/office/drawing/2014/main" id="{4812205D-716E-5098-6DE1-00EA87D2FC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4"/>
          <a:stretch>
            <a:fillRect/>
          </a:stretch>
        </p:blipFill>
        <p:spPr bwMode="auto">
          <a:xfrm>
            <a:off x="4261869" y="3804202"/>
            <a:ext cx="1035345" cy="79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EB01CD-201E-AABE-A9B7-62B3EEAB976A}"/>
              </a:ext>
            </a:extLst>
          </p:cNvPr>
          <p:cNvSpPr/>
          <p:nvPr/>
        </p:nvSpPr>
        <p:spPr>
          <a:xfrm>
            <a:off x="793573" y="1862528"/>
            <a:ext cx="2705964" cy="1939847"/>
          </a:xfrm>
          <a:prstGeom prst="roundRect">
            <a:avLst>
              <a:gd name="adj" fmla="val 441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7F5228-4990-3C7D-8E77-632BCC16F1A5}"/>
              </a:ext>
            </a:extLst>
          </p:cNvPr>
          <p:cNvSpPr/>
          <p:nvPr/>
        </p:nvSpPr>
        <p:spPr>
          <a:xfrm>
            <a:off x="5334000" y="1862528"/>
            <a:ext cx="2705964" cy="1939847"/>
          </a:xfrm>
          <a:prstGeom prst="roundRect">
            <a:avLst>
              <a:gd name="adj" fmla="val 441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4" name="Picture 16" descr="Brain Tumor Segmentation | Papers With Code">
            <a:extLst>
              <a:ext uri="{FF2B5EF4-FFF2-40B4-BE49-F238E27FC236}">
                <a16:creationId xmlns:a16="http://schemas.microsoft.com/office/drawing/2014/main" id="{600070F7-43E8-9BE7-FD7A-91027E509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412" y="2194734"/>
            <a:ext cx="948233" cy="94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Epilepsy - Symptoms, Causes, Treatments &amp; More - Epilepsy Centers of  Excellence (ECoE)">
            <a:extLst>
              <a:ext uri="{FF2B5EF4-FFF2-40B4-BE49-F238E27FC236}">
                <a16:creationId xmlns:a16="http://schemas.microsoft.com/office/drawing/2014/main" id="{DCCA817A-B922-C920-2F4E-6F0BCBA17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336" y="2464158"/>
            <a:ext cx="994172" cy="99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nconsistency of AI in intracranial aneurysm detection with varying dose  and image reconstruction | Scientific Reports">
            <a:extLst>
              <a:ext uri="{FF2B5EF4-FFF2-40B4-BE49-F238E27FC236}">
                <a16:creationId xmlns:a16="http://schemas.microsoft.com/office/drawing/2014/main" id="{83BB68FA-1451-E6DE-B2D8-05A34D79C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9" t="5172" r="2262" b="3448"/>
          <a:stretch>
            <a:fillRect/>
          </a:stretch>
        </p:blipFill>
        <p:spPr bwMode="auto">
          <a:xfrm>
            <a:off x="5920607" y="2036725"/>
            <a:ext cx="735725" cy="78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97FC46-C3C8-4C89-B99A-483A0878CBF8}"/>
              </a:ext>
            </a:extLst>
          </p:cNvPr>
          <p:cNvSpPr txBox="1"/>
          <p:nvPr/>
        </p:nvSpPr>
        <p:spPr>
          <a:xfrm>
            <a:off x="5386102" y="3136316"/>
            <a:ext cx="1435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Aptos" panose="020B0004020202020204" pitchFamily="34" charset="0"/>
              </a:rPr>
              <a:t>Lesion</a:t>
            </a:r>
            <a:r>
              <a:rPr lang="zh-CN" altLang="en-US" sz="1000" dirty="0">
                <a:latin typeface="Aptos" panose="020B0004020202020204" pitchFamily="34" charset="0"/>
              </a:rPr>
              <a:t> </a:t>
            </a:r>
            <a:r>
              <a:rPr lang="en-US" altLang="zh-CN" sz="1000" dirty="0">
                <a:latin typeface="Aptos" panose="020B0004020202020204" pitchFamily="34" charset="0"/>
              </a:rPr>
              <a:t>Segmentation</a:t>
            </a:r>
            <a:r>
              <a:rPr lang="zh-CN" altLang="en-US" sz="1000" dirty="0">
                <a:latin typeface="Aptos" panose="020B0004020202020204" pitchFamily="34" charset="0"/>
              </a:rPr>
              <a:t> </a:t>
            </a:r>
            <a:r>
              <a:rPr lang="en-US" altLang="zh-CN" sz="1000" dirty="0">
                <a:latin typeface="Aptos" panose="020B0004020202020204" pitchFamily="34" charset="0"/>
              </a:rPr>
              <a:t>&amp;</a:t>
            </a:r>
            <a:r>
              <a:rPr lang="zh-CN" altLang="en-US" sz="1000" dirty="0">
                <a:latin typeface="Aptos" panose="020B0004020202020204" pitchFamily="34" charset="0"/>
              </a:rPr>
              <a:t> </a:t>
            </a:r>
            <a:r>
              <a:rPr lang="en-US" altLang="zh-CN" sz="1000" dirty="0">
                <a:latin typeface="Aptos" panose="020B0004020202020204" pitchFamily="34" charset="0"/>
              </a:rPr>
              <a:t>Detection</a:t>
            </a:r>
            <a:endParaRPr lang="en-US" sz="1000" dirty="0">
              <a:latin typeface="Aptos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77DD6E-0703-366A-1BDA-3B8B62327E08}"/>
              </a:ext>
            </a:extLst>
          </p:cNvPr>
          <p:cNvSpPr txBox="1"/>
          <p:nvPr/>
        </p:nvSpPr>
        <p:spPr>
          <a:xfrm>
            <a:off x="6713033" y="3433043"/>
            <a:ext cx="14351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Aptos" panose="020B0004020202020204" pitchFamily="34" charset="0"/>
              </a:rPr>
              <a:t>Diagnosis</a:t>
            </a:r>
            <a:r>
              <a:rPr lang="zh-CN" altLang="en-US" sz="1000" dirty="0">
                <a:latin typeface="Aptos" panose="020B0004020202020204" pitchFamily="34" charset="0"/>
              </a:rPr>
              <a:t> </a:t>
            </a:r>
            <a:r>
              <a:rPr lang="en-US" altLang="zh-CN" sz="1000" dirty="0">
                <a:latin typeface="Aptos" panose="020B0004020202020204" pitchFamily="34" charset="0"/>
              </a:rPr>
              <a:t>/</a:t>
            </a:r>
            <a:r>
              <a:rPr lang="zh-CN" altLang="en-US" sz="1000" dirty="0">
                <a:latin typeface="Aptos" panose="020B0004020202020204" pitchFamily="34" charset="0"/>
              </a:rPr>
              <a:t> </a:t>
            </a:r>
            <a:r>
              <a:rPr lang="en-US" altLang="zh-CN" sz="1000" dirty="0">
                <a:latin typeface="Aptos" panose="020B0004020202020204" pitchFamily="34" charset="0"/>
              </a:rPr>
              <a:t>Prognosis</a:t>
            </a:r>
            <a:endParaRPr lang="en-US" sz="1000" dirty="0">
              <a:latin typeface="Aptos" panose="020B0004020202020204" pitchFamily="34" charset="0"/>
            </a:endParaRPr>
          </a:p>
        </p:txBody>
      </p:sp>
      <p:pic>
        <p:nvPicPr>
          <p:cNvPr id="21" name="Graphic 20" descr="Back with solid fill">
            <a:extLst>
              <a:ext uri="{FF2B5EF4-FFF2-40B4-BE49-F238E27FC236}">
                <a16:creationId xmlns:a16="http://schemas.microsoft.com/office/drawing/2014/main" id="{D6B0E68C-246D-E0CB-3D9C-80AF552A53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02463">
            <a:off x="3373193" y="1427426"/>
            <a:ext cx="484773" cy="484773"/>
          </a:xfrm>
          <a:prstGeom prst="rect">
            <a:avLst/>
          </a:prstGeom>
        </p:spPr>
      </p:pic>
      <p:pic>
        <p:nvPicPr>
          <p:cNvPr id="23" name="Graphic 22" descr="Back with solid fill">
            <a:extLst>
              <a:ext uri="{FF2B5EF4-FFF2-40B4-BE49-F238E27FC236}">
                <a16:creationId xmlns:a16="http://schemas.microsoft.com/office/drawing/2014/main" id="{C1658876-98AD-2BB1-9EBC-3CDFE57009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648753">
            <a:off x="4883429" y="1447892"/>
            <a:ext cx="501809" cy="501809"/>
          </a:xfrm>
          <a:prstGeom prst="rect">
            <a:avLst/>
          </a:prstGeom>
        </p:spPr>
      </p:pic>
      <p:pic>
        <p:nvPicPr>
          <p:cNvPr id="24" name="Graphic 23" descr="Back with solid fill">
            <a:extLst>
              <a:ext uri="{FF2B5EF4-FFF2-40B4-BE49-F238E27FC236}">
                <a16:creationId xmlns:a16="http://schemas.microsoft.com/office/drawing/2014/main" id="{2F47078E-4D63-2835-3E57-F644E478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1688340">
            <a:off x="3116292" y="3852789"/>
            <a:ext cx="484773" cy="484773"/>
          </a:xfrm>
          <a:prstGeom prst="rect">
            <a:avLst/>
          </a:prstGeom>
        </p:spPr>
      </p:pic>
      <p:pic>
        <p:nvPicPr>
          <p:cNvPr id="25" name="Graphic 24" descr="Back with solid fill">
            <a:extLst>
              <a:ext uri="{FF2B5EF4-FFF2-40B4-BE49-F238E27FC236}">
                <a16:creationId xmlns:a16="http://schemas.microsoft.com/office/drawing/2014/main" id="{11A225DA-303A-68E0-C637-D2570FF776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241606">
            <a:off x="5238138" y="3836169"/>
            <a:ext cx="501809" cy="50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8609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4" grpId="0" animBg="1"/>
      <p:bldP spid="15" grpId="0" animBg="1"/>
      <p:bldP spid="16" grpId="0"/>
      <p:bldP spid="17" grpId="0"/>
    </p:bldLst>
  </p:timing>
</p:sld>
</file>

<file path=ppt/theme/theme1.xml><?xml version="1.0" encoding="utf-8"?>
<a:theme xmlns:a="http://schemas.openxmlformats.org/drawingml/2006/main" name="WCM_Template_Cobranded PPT_Gray">
  <a:themeElements>
    <a:clrScheme name="WCM 2022">
      <a:dk1>
        <a:srgbClr val="2D2E2D"/>
      </a:dk1>
      <a:lt1>
        <a:srgbClr val="FFFFFF"/>
      </a:lt1>
      <a:dk2>
        <a:srgbClr val="555555"/>
      </a:dk2>
      <a:lt2>
        <a:srgbClr val="EFEEED"/>
      </a:lt2>
      <a:accent1>
        <a:srgbClr val="B31B1B"/>
      </a:accent1>
      <a:accent2>
        <a:srgbClr val="CF4520"/>
      </a:accent2>
      <a:accent3>
        <a:srgbClr val="E87722"/>
      </a:accent3>
      <a:accent4>
        <a:srgbClr val="FFC72C"/>
      </a:accent4>
      <a:accent5>
        <a:srgbClr val="8D8E8D"/>
      </a:accent5>
      <a:accent6>
        <a:srgbClr val="CECFCD"/>
      </a:accent6>
      <a:hlink>
        <a:srgbClr val="272727"/>
      </a:hlink>
      <a:folHlink>
        <a:srgbClr val="27272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0" id="{763FB8D6-6284-7847-8A7A-63E2C5DDA373}" vid="{F8822C90-96F3-8A4C-8FA9-822B56CBAC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55135</TotalTime>
  <Words>2229</Words>
  <Application>Microsoft Macintosh PowerPoint</Application>
  <PresentationFormat>On-screen Show (16:9)</PresentationFormat>
  <Paragraphs>633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72" baseType="lpstr">
      <vt:lpstr>Times</vt:lpstr>
      <vt:lpstr>ヒラギノ角ゴ Pro W3</vt:lpstr>
      <vt:lpstr>Abadi</vt:lpstr>
      <vt:lpstr>Aptos</vt:lpstr>
      <vt:lpstr>Arial</vt:lpstr>
      <vt:lpstr>Braggadocio</vt:lpstr>
      <vt:lpstr>Calibri</vt:lpstr>
      <vt:lpstr>Calibri Light</vt:lpstr>
      <vt:lpstr>Cambria Math</vt:lpstr>
      <vt:lpstr>Helvetica Light</vt:lpstr>
      <vt:lpstr>Source Sans Pro</vt:lpstr>
      <vt:lpstr>Stencil</vt:lpstr>
      <vt:lpstr>Times New Roman</vt:lpstr>
      <vt:lpstr>Wingdings</vt:lpstr>
      <vt:lpstr>WCM_Template_Cobranded PPT_Gray</vt:lpstr>
      <vt:lpstr>Office Theme</vt:lpstr>
      <vt:lpstr>BEYOND ACCURACY,  MORE THAN A MODEL: New Trends in AI for Neuroimaging Research</vt:lpstr>
      <vt:lpstr>PowerPoint Presentation</vt:lpstr>
      <vt:lpstr>PowerPoint Presentation</vt:lpstr>
      <vt:lpstr>PowerPoint Presentation</vt:lpstr>
      <vt:lpstr>Neuroimaging in the Stone Age</vt:lpstr>
      <vt:lpstr>Neuroimaging Nowadays</vt:lpstr>
      <vt:lpstr>Structural MRI</vt:lpstr>
      <vt:lpstr>Functional MRI</vt:lpstr>
      <vt:lpstr>PowerPoint Presentation</vt:lpstr>
      <vt:lpstr>PowerPoint Presentation</vt:lpstr>
      <vt:lpstr>What should be the trends?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Transformers for Functional MRI</vt:lpstr>
      <vt:lpstr>PowerPoint Presentation</vt:lpstr>
      <vt:lpstr>Beyond Accuracy, More than a Model</vt:lpstr>
      <vt:lpstr>PowerPoint Presentation</vt:lpstr>
      <vt:lpstr>Small Sample Sizes, Limited Generalizability</vt:lpstr>
      <vt:lpstr>PowerPoint Presentation</vt:lpstr>
      <vt:lpstr>PowerPoint Presentation</vt:lpstr>
      <vt:lpstr>LSSL: Longitudinal Self-Supervised Learning</vt:lpstr>
      <vt:lpstr>Unbiased Brain Age Estimate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Population Heterogeneity</vt:lpstr>
      <vt:lpstr>Population Heterogeneity</vt:lpstr>
      <vt:lpstr>Unbiased, Fair, Invariant, Confounder-Free Learning</vt:lpstr>
      <vt:lpstr>PowerPoint Presentation</vt:lpstr>
      <vt:lpstr>Failure of the “one-size-fits-all” paradigm</vt:lpstr>
      <vt:lpstr>Heterogeneous ML</vt:lpstr>
      <vt:lpstr>Subtypes of Brain-Behavior Association</vt:lpstr>
      <vt:lpstr>Data-Driven Sample Weighting</vt:lpstr>
      <vt:lpstr>Heterogeneity - Comorbidity</vt:lpstr>
      <vt:lpstr>Modeling Heterogeneity/Comorbidity</vt:lpstr>
      <vt:lpstr>Role of Neuroimaging in Multi-Modal Analysis</vt:lpstr>
      <vt:lpstr>Multi-Modal Data Fusion</vt:lpstr>
      <vt:lpstr>PowerPoint Presentation</vt:lpstr>
      <vt:lpstr>PowerPoint Presentation</vt:lpstr>
      <vt:lpstr>PowerPoint Presentation</vt:lpstr>
      <vt:lpstr>https://mini-cornell.github.io/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Masterbrand 1-liner Cover Slide</dc:title>
  <dc:subject/>
  <dc:creator>Don Hanson</dc:creator>
  <cp:keywords/>
  <dc:description/>
  <cp:lastModifiedBy>Qingyu Zhao</cp:lastModifiedBy>
  <cp:revision>1157</cp:revision>
  <cp:lastPrinted>2015-10-19T20:50:20Z</cp:lastPrinted>
  <dcterms:created xsi:type="dcterms:W3CDTF">2023-07-13T19:35:08Z</dcterms:created>
  <dcterms:modified xsi:type="dcterms:W3CDTF">2025-07-14T07:47:03Z</dcterms:modified>
  <cp:category/>
</cp:coreProperties>
</file>